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7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349B1-D433-4542-9912-15EC6D8248C2}" type="datetimeFigureOut">
              <a:rPr lang="pl-PL" smtClean="0"/>
              <a:pPr/>
              <a:t>2009-11-04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91D3F-BF94-4244-ACCA-782616931939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91D3F-BF94-4244-ACCA-782616931939}" type="slidenum">
              <a:rPr lang="pl-PL" smtClean="0"/>
              <a:pPr/>
              <a:t>8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zaokrąglony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stokąt zaokrąglony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ytuł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0" name="Podtytuł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9" name="Symbol zastępczy daty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B4DB64-7617-4A25-A265-BA7B4B7B72BC}" type="datetimeFigureOut">
              <a:rPr lang="pl-PL" smtClean="0"/>
              <a:pPr/>
              <a:t>2009-11-04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11" name="Symbol zastępczy numeru slajd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3B644C-FED7-4C3F-961F-95A9E8C52D5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B4DB64-7617-4A25-A265-BA7B4B7B72BC}" type="datetimeFigureOut">
              <a:rPr lang="pl-PL" smtClean="0"/>
              <a:pPr/>
              <a:t>2009-11-04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3B644C-FED7-4C3F-961F-95A9E8C52D5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B4DB64-7617-4A25-A265-BA7B4B7B72BC}" type="datetimeFigureOut">
              <a:rPr lang="pl-PL" smtClean="0"/>
              <a:pPr/>
              <a:t>2009-11-04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3B644C-FED7-4C3F-961F-95A9E8C52D5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B4DB64-7617-4A25-A265-BA7B4B7B72BC}" type="datetimeFigureOut">
              <a:rPr lang="pl-PL" smtClean="0"/>
              <a:pPr/>
              <a:t>2009-11-04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3B644C-FED7-4C3F-961F-95A9E8C52D5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zaokrąglony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zaokrąglony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B4DB64-7617-4A25-A265-BA7B4B7B72BC}" type="datetimeFigureOut">
              <a:rPr lang="pl-PL" smtClean="0"/>
              <a:pPr/>
              <a:t>2009-11-04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3B644C-FED7-4C3F-961F-95A9E8C52D5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B4DB64-7617-4A25-A265-BA7B4B7B72BC}" type="datetimeFigureOut">
              <a:rPr lang="pl-PL" smtClean="0"/>
              <a:pPr/>
              <a:t>2009-11-04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3B644C-FED7-4C3F-961F-95A9E8C52D5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B4DB64-7617-4A25-A265-BA7B4B7B72BC}" type="datetimeFigureOut">
              <a:rPr lang="pl-PL" smtClean="0"/>
              <a:pPr/>
              <a:t>2009-11-04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3B644C-FED7-4C3F-961F-95A9E8C52D5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B4DB64-7617-4A25-A265-BA7B4B7B72BC}" type="datetimeFigureOut">
              <a:rPr lang="pl-PL" smtClean="0"/>
              <a:pPr/>
              <a:t>2009-11-04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3B644C-FED7-4C3F-961F-95A9E8C52D5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aokrąglony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B4DB64-7617-4A25-A265-BA7B4B7B72BC}" type="datetimeFigureOut">
              <a:rPr lang="pl-PL" smtClean="0"/>
              <a:pPr/>
              <a:t>2009-11-04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3B644C-FED7-4C3F-961F-95A9E8C52D5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B4DB64-7617-4A25-A265-BA7B4B7B72BC}" type="datetimeFigureOut">
              <a:rPr lang="pl-PL" smtClean="0"/>
              <a:pPr/>
              <a:t>2009-11-04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3B644C-FED7-4C3F-961F-95A9E8C52D5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zaokrąglony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z zaokrąglonym rogie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B4DB64-7617-4A25-A265-BA7B4B7B72BC}" type="datetimeFigureOut">
              <a:rPr lang="pl-PL" smtClean="0"/>
              <a:pPr/>
              <a:t>2009-11-04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3B644C-FED7-4C3F-961F-95A9E8C52D5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</p:spTree>
  </p:cSld>
  <p:clrMapOvr>
    <a:masterClrMapping/>
  </p:clrMapOvr>
  <p:transition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aokrąglony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zaokrąglony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Symbol zastępczy tytułu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4B4DB64-7617-4A25-A265-BA7B4B7B72BC}" type="datetimeFigureOut">
              <a:rPr lang="pl-PL" smtClean="0"/>
              <a:pPr/>
              <a:t>2009-11-04</a:t>
            </a:fld>
            <a:endParaRPr lang="pl-PL"/>
          </a:p>
        </p:txBody>
      </p:sp>
      <p:sp>
        <p:nvSpPr>
          <p:cNvPr id="18" name="Symbol zastępczy stopki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93B644C-FED7-4C3F-961F-95A9E8C52D52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heel spokes="2"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C00000"/>
                </a:solidFill>
                <a:latin typeface="Book Antiqua" pitchFamily="18" charset="0"/>
                <a:ea typeface="DejaVu Sans Condensed" pitchFamily="34" charset="0"/>
                <a:cs typeface="DejaVu Sans Condensed" pitchFamily="34" charset="0"/>
              </a:rPr>
              <a:t>JEDEN ETAP Z ŻYCIA </a:t>
            </a:r>
            <a:br>
              <a:rPr lang="pl-PL" b="1" dirty="0" smtClean="0">
                <a:solidFill>
                  <a:srgbClr val="C00000"/>
                </a:solidFill>
                <a:latin typeface="Book Antiqua" pitchFamily="18" charset="0"/>
                <a:ea typeface="DejaVu Sans Condensed" pitchFamily="34" charset="0"/>
                <a:cs typeface="DejaVu Sans Condensed" pitchFamily="34" charset="0"/>
              </a:rPr>
            </a:br>
            <a:r>
              <a:rPr lang="pl-PL" b="1" dirty="0" smtClean="0">
                <a:solidFill>
                  <a:srgbClr val="C00000"/>
                </a:solidFill>
                <a:latin typeface="Book Antiqua" pitchFamily="18" charset="0"/>
                <a:ea typeface="DejaVu Sans Condensed" pitchFamily="34" charset="0"/>
                <a:cs typeface="DejaVu Sans Condensed" pitchFamily="34" charset="0"/>
              </a:rPr>
              <a:t>PATRONA SZKOŁY</a:t>
            </a:r>
            <a:br>
              <a:rPr lang="pl-PL" b="1" dirty="0" smtClean="0">
                <a:solidFill>
                  <a:srgbClr val="C00000"/>
                </a:solidFill>
                <a:latin typeface="Book Antiqua" pitchFamily="18" charset="0"/>
                <a:ea typeface="DejaVu Sans Condensed" pitchFamily="34" charset="0"/>
                <a:cs typeface="DejaVu Sans Condensed" pitchFamily="34" charset="0"/>
              </a:rPr>
            </a:br>
            <a:r>
              <a:rPr lang="pl-PL" b="1" dirty="0" smtClean="0">
                <a:solidFill>
                  <a:srgbClr val="C00000"/>
                </a:solidFill>
                <a:latin typeface="Book Antiqua" pitchFamily="18" charset="0"/>
                <a:ea typeface="DejaVu Sans Condensed" pitchFamily="34" charset="0"/>
                <a:cs typeface="DejaVu Sans Condensed" pitchFamily="34" charset="0"/>
              </a:rPr>
              <a:t> ROMANA CZERNECKIEGO</a:t>
            </a:r>
            <a:endParaRPr lang="pl-PL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2530050"/>
          </a:xfrm>
        </p:spPr>
        <p:txBody>
          <a:bodyPr>
            <a:normAutofit/>
          </a:bodyPr>
          <a:lstStyle/>
          <a:p>
            <a:r>
              <a:rPr lang="pl-PL" sz="2800" dirty="0" smtClean="0">
                <a:solidFill>
                  <a:srgbClr val="C00000"/>
                </a:solidFill>
                <a:latin typeface="Georgia" pitchFamily="18" charset="0"/>
              </a:rPr>
              <a:t>KIELCE</a:t>
            </a:r>
          </a:p>
          <a:p>
            <a:r>
              <a:rPr lang="pl-PL" sz="2800" dirty="0" smtClean="0">
                <a:solidFill>
                  <a:srgbClr val="C00000"/>
                </a:solidFill>
                <a:latin typeface="Georgia" pitchFamily="18" charset="0"/>
              </a:rPr>
              <a:t>LATA 1933- 1939</a:t>
            </a:r>
          </a:p>
          <a:p>
            <a:endParaRPr lang="pl-PL" sz="6000" dirty="0" smtClean="0">
              <a:solidFill>
                <a:schemeClr val="accent5"/>
              </a:solidFill>
              <a:latin typeface="Georgia" pitchFamily="18" charset="0"/>
            </a:endParaRPr>
          </a:p>
          <a:p>
            <a:endParaRPr lang="pl-PL" sz="6000" dirty="0" smtClean="0">
              <a:solidFill>
                <a:schemeClr val="accent5"/>
              </a:solidFill>
              <a:latin typeface="Georgia" pitchFamily="18" charset="0"/>
            </a:endParaRPr>
          </a:p>
          <a:p>
            <a:endParaRPr lang="pl-PL" sz="6000" dirty="0" smtClean="0">
              <a:solidFill>
                <a:schemeClr val="accent5"/>
              </a:solidFill>
              <a:latin typeface="Georgia" pitchFamily="18" charset="0"/>
            </a:endParaRPr>
          </a:p>
          <a:p>
            <a:endParaRPr lang="pl-PL" sz="6000" dirty="0" smtClean="0">
              <a:solidFill>
                <a:schemeClr val="accent5"/>
              </a:solidFill>
              <a:latin typeface="Book Antiqua" pitchFamily="18" charset="0"/>
            </a:endParaRPr>
          </a:p>
          <a:p>
            <a:endParaRPr lang="pl-PL" sz="6000" dirty="0" smtClean="0">
              <a:solidFill>
                <a:schemeClr val="accent5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22376" y="1142984"/>
            <a:ext cx="777240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dirty="0" smtClean="0">
                <a:solidFill>
                  <a:srgbClr val="C00000"/>
                </a:solidFill>
                <a:latin typeface="Book Antiqua" pitchFamily="18" charset="0"/>
              </a:rPr>
              <a:t>        </a:t>
            </a:r>
            <a:br>
              <a:rPr lang="pl-PL" sz="3200" dirty="0" smtClean="0">
                <a:solidFill>
                  <a:srgbClr val="C00000"/>
                </a:solidFill>
                <a:latin typeface="Book Antiqua" pitchFamily="18" charset="0"/>
              </a:rPr>
            </a:br>
            <a:r>
              <a:rPr lang="pl-PL" sz="3200" dirty="0" smtClean="0">
                <a:solidFill>
                  <a:srgbClr val="C00000"/>
                </a:solidFill>
                <a:latin typeface="Book Antiqua" pitchFamily="18" charset="0"/>
              </a:rPr>
              <a:t/>
            </a:r>
            <a:br>
              <a:rPr lang="pl-PL" sz="3200" dirty="0" smtClean="0">
                <a:solidFill>
                  <a:srgbClr val="C00000"/>
                </a:solidFill>
                <a:latin typeface="Book Antiqua" pitchFamily="18" charset="0"/>
              </a:rPr>
            </a:br>
            <a:r>
              <a:rPr lang="pl-PL" sz="3200" dirty="0" smtClean="0">
                <a:solidFill>
                  <a:srgbClr val="C00000"/>
                </a:solidFill>
                <a:latin typeface="Book Antiqua" pitchFamily="18" charset="0"/>
              </a:rPr>
              <a:t/>
            </a:r>
            <a:br>
              <a:rPr lang="pl-PL" sz="3200" dirty="0" smtClean="0">
                <a:solidFill>
                  <a:srgbClr val="C00000"/>
                </a:solidFill>
                <a:latin typeface="Book Antiqua" pitchFamily="18" charset="0"/>
              </a:rPr>
            </a:br>
            <a:r>
              <a:rPr lang="pl-PL" sz="3200" dirty="0" smtClean="0">
                <a:solidFill>
                  <a:srgbClr val="C00000"/>
                </a:solidFill>
                <a:latin typeface="Book Antiqua" pitchFamily="18" charset="0"/>
              </a:rPr>
              <a:t/>
            </a:r>
            <a:br>
              <a:rPr lang="pl-PL" sz="3200" dirty="0" smtClean="0">
                <a:solidFill>
                  <a:srgbClr val="C00000"/>
                </a:solidFill>
                <a:latin typeface="Book Antiqua" pitchFamily="18" charset="0"/>
              </a:rPr>
            </a:br>
            <a:r>
              <a:rPr lang="pl-PL" sz="3200" dirty="0" smtClean="0">
                <a:solidFill>
                  <a:srgbClr val="C00000"/>
                </a:solidFill>
                <a:latin typeface="Book Antiqua" pitchFamily="18" charset="0"/>
              </a:rPr>
              <a:t/>
            </a:r>
            <a:br>
              <a:rPr lang="pl-PL" sz="3200" dirty="0" smtClean="0">
                <a:solidFill>
                  <a:srgbClr val="C00000"/>
                </a:solidFill>
                <a:latin typeface="Book Antiqua" pitchFamily="18" charset="0"/>
              </a:rPr>
            </a:br>
            <a:r>
              <a:rPr lang="pl-PL" sz="3200" dirty="0" smtClean="0">
                <a:solidFill>
                  <a:srgbClr val="C00000"/>
                </a:solidFill>
                <a:latin typeface="Book Antiqua" pitchFamily="18" charset="0"/>
              </a:rPr>
              <a:t/>
            </a:r>
            <a:br>
              <a:rPr lang="pl-PL" sz="3200" dirty="0" smtClean="0">
                <a:solidFill>
                  <a:srgbClr val="C00000"/>
                </a:solidFill>
                <a:latin typeface="Book Antiqua" pitchFamily="18" charset="0"/>
              </a:rPr>
            </a:br>
            <a:r>
              <a:rPr lang="pl-PL" sz="3200" dirty="0" smtClean="0">
                <a:solidFill>
                  <a:srgbClr val="C00000"/>
                </a:solidFill>
                <a:latin typeface="Book Antiqua" pitchFamily="18" charset="0"/>
              </a:rPr>
              <a:t>INSCENIZACJA SZTUKI </a:t>
            </a:r>
            <a:br>
              <a:rPr lang="pl-PL" sz="3200" dirty="0" smtClean="0">
                <a:solidFill>
                  <a:srgbClr val="C00000"/>
                </a:solidFill>
                <a:latin typeface="Book Antiqua" pitchFamily="18" charset="0"/>
              </a:rPr>
            </a:br>
            <a:r>
              <a:rPr lang="pl-PL" sz="3200" dirty="0" smtClean="0">
                <a:solidFill>
                  <a:srgbClr val="C00000"/>
                </a:solidFill>
                <a:latin typeface="Book Antiqua" pitchFamily="18" charset="0"/>
              </a:rPr>
              <a:t>„ GAŁĄZKA ROZMARYNU”</a:t>
            </a:r>
            <a:endParaRPr lang="pl-PL" sz="32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22376" y="2071678"/>
            <a:ext cx="7772400" cy="3643338"/>
          </a:xfrm>
        </p:spPr>
        <p:txBody>
          <a:bodyPr>
            <a:normAutofit/>
          </a:bodyPr>
          <a:lstStyle/>
          <a:p>
            <a:pPr algn="l"/>
            <a:r>
              <a:rPr lang="pl-PL" sz="1600" dirty="0" smtClean="0">
                <a:solidFill>
                  <a:srgbClr val="C00000"/>
                </a:solidFill>
                <a:latin typeface="Book Antiqua" pitchFamily="18" charset="0"/>
              </a:rPr>
              <a:t>     </a:t>
            </a:r>
          </a:p>
          <a:p>
            <a:pPr algn="l"/>
            <a:r>
              <a:rPr lang="pl-PL" sz="1800" dirty="0" smtClean="0">
                <a:solidFill>
                  <a:srgbClr val="C00000"/>
                </a:solidFill>
                <a:latin typeface="Book Antiqua" pitchFamily="18" charset="0"/>
              </a:rPr>
              <a:t>          Profesor rozwinął  w uczniach zamiłowanie do teatru. Ożywił prace koła teatralnego i wraz z uczniami wystawiał sztuki teatralne. Największym przedsięwzięciem była inscenizacja sztuki Zygmunta Nowakowskiego pt.: „Gałązka rozmarynu”. Sztuka ta miała swoją premierę zaledwie rok wcześniej w Teatrze Słowackiego w Krakowie. Było to wydarzenie bez precedensu w historii szkoły i w życiu kulturalnym Kielc. Akcja inscenizacji rozgrywała się w Kielcach,               w sierpniu 1914r. </a:t>
            </a:r>
          </a:p>
          <a:p>
            <a:pPr algn="l"/>
            <a:r>
              <a:rPr lang="pl-PL" sz="1800" dirty="0" smtClean="0">
                <a:solidFill>
                  <a:srgbClr val="C00000"/>
                </a:solidFill>
                <a:latin typeface="Book Antiqua" pitchFamily="18" charset="0"/>
              </a:rPr>
              <a:t>     Profesor wykazał się ogromnym talentem pedagogicznym, reżyserskim i organizacyjnym</a:t>
            </a:r>
            <a:r>
              <a:rPr lang="pl-PL" sz="1800" smtClean="0">
                <a:solidFill>
                  <a:srgbClr val="C00000"/>
                </a:solidFill>
                <a:latin typeface="Book Antiqua" pitchFamily="18" charset="0"/>
              </a:rPr>
              <a:t>.  Przedstawienie </a:t>
            </a:r>
            <a:r>
              <a:rPr lang="pl-PL" sz="1800" dirty="0" smtClean="0">
                <a:solidFill>
                  <a:srgbClr val="C00000"/>
                </a:solidFill>
                <a:latin typeface="Book Antiqua" pitchFamily="18" charset="0"/>
              </a:rPr>
              <a:t>spotkało się z wielkim zainteresowaniem i zostało przyjęte długotrwałą owacją. </a:t>
            </a:r>
          </a:p>
          <a:p>
            <a:pPr algn="l"/>
            <a:endParaRPr lang="pl-PL" sz="1600" dirty="0" smtClean="0">
              <a:solidFill>
                <a:srgbClr val="C00000"/>
              </a:solidFill>
              <a:latin typeface="Book Antiqua" pitchFamily="18" charset="0"/>
            </a:endParaRPr>
          </a:p>
          <a:p>
            <a:pPr algn="l"/>
            <a:endParaRPr lang="pl-PL" sz="1600" dirty="0">
              <a:solidFill>
                <a:srgbClr val="C0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29198"/>
            <a:ext cx="8183880" cy="1071570"/>
          </a:xfrm>
        </p:spPr>
        <p:txBody>
          <a:bodyPr>
            <a:normAutofit/>
          </a:bodyPr>
          <a:lstStyle/>
          <a:p>
            <a:pPr algn="ctr"/>
            <a:r>
              <a:rPr lang="pl-PL" sz="2800" dirty="0" smtClean="0">
                <a:solidFill>
                  <a:srgbClr val="C00000"/>
                </a:solidFill>
                <a:latin typeface="Book Antiqua" pitchFamily="18" charset="0"/>
              </a:rPr>
              <a:t>BAL MATURALNY W SZKOLE</a:t>
            </a:r>
            <a:r>
              <a:rPr lang="pl-PL" sz="3200" dirty="0" smtClean="0">
                <a:solidFill>
                  <a:srgbClr val="C00000"/>
                </a:solidFill>
                <a:latin typeface="Book Antiqua" pitchFamily="18" charset="0"/>
              </a:rPr>
              <a:t/>
            </a:r>
            <a:br>
              <a:rPr lang="pl-PL" sz="3200" dirty="0" smtClean="0">
                <a:solidFill>
                  <a:srgbClr val="C00000"/>
                </a:solidFill>
                <a:latin typeface="Book Antiqua" pitchFamily="18" charset="0"/>
              </a:rPr>
            </a:br>
            <a:r>
              <a:rPr lang="pl-PL" sz="1800" dirty="0" smtClean="0">
                <a:solidFill>
                  <a:srgbClr val="C00000"/>
                </a:solidFill>
                <a:latin typeface="Book Antiqua" pitchFamily="18" charset="0"/>
              </a:rPr>
              <a:t>ROMAN  CZERNECKI  W ŚRODKU Z KOTYLIONEM , JANINA CZERNECKA  DRUGA OD PRAWEJ</a:t>
            </a:r>
            <a:endParaRPr lang="pl-PL" sz="18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pic>
        <p:nvPicPr>
          <p:cNvPr id="6" name="Symbol zastępczy zawartości 5" descr="_DSC83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68461" y="530225"/>
            <a:ext cx="7453115" cy="4187825"/>
          </a:xfr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2800" dirty="0" smtClean="0">
                <a:solidFill>
                  <a:srgbClr val="C00000"/>
                </a:solidFill>
                <a:latin typeface="Book Antiqua" pitchFamily="18" charset="0"/>
              </a:rPr>
              <a:t>ROMAN CZERNECKI W OTOCZENIU ŚNIADECCZYKÓW PRZED BUDYNKIEM SZKOLNYM , KIELCE 1938R.</a:t>
            </a:r>
            <a:endParaRPr lang="pl-PL" sz="28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pic>
        <p:nvPicPr>
          <p:cNvPr id="4" name="Symbol zastępczy zawartości 3" descr="_DSC83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68461" y="530225"/>
            <a:ext cx="7453115" cy="4187825"/>
          </a:xfr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22376" y="785794"/>
            <a:ext cx="7772400" cy="857256"/>
          </a:xfrm>
        </p:spPr>
        <p:txBody>
          <a:bodyPr>
            <a:normAutofit/>
          </a:bodyPr>
          <a:lstStyle/>
          <a:p>
            <a:pPr algn="ctr"/>
            <a:r>
              <a:rPr lang="pl-PL" sz="3200" dirty="0" smtClean="0">
                <a:solidFill>
                  <a:srgbClr val="C00000"/>
                </a:solidFill>
                <a:latin typeface="Book Antiqua" pitchFamily="18" charset="0"/>
              </a:rPr>
              <a:t>OSTATNI  ROK W KIELCACH</a:t>
            </a:r>
            <a:endParaRPr lang="pl-PL" sz="32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22376" y="2000240"/>
            <a:ext cx="7772400" cy="2599192"/>
          </a:xfrm>
        </p:spPr>
        <p:txBody>
          <a:bodyPr>
            <a:noAutofit/>
          </a:bodyPr>
          <a:lstStyle/>
          <a:p>
            <a:pPr algn="l"/>
            <a:r>
              <a:rPr lang="pl-PL" sz="1800" dirty="0" smtClean="0">
                <a:solidFill>
                  <a:srgbClr val="C00000"/>
                </a:solidFill>
                <a:latin typeface="Book Antiqua" pitchFamily="18" charset="0"/>
              </a:rPr>
              <a:t>          Ostatni rok pracy przebiega pod znakiem wizytacji ministerialnej  w Liceum i Gimnazjum im. J. Śniadeckiego w Kielcach. Wizytatorzy       dr Saloni i dr </a:t>
            </a:r>
            <a:r>
              <a:rPr lang="pl-PL" sz="1800" dirty="0" err="1" smtClean="0">
                <a:solidFill>
                  <a:srgbClr val="C00000"/>
                </a:solidFill>
                <a:latin typeface="Book Antiqua" pitchFamily="18" charset="0"/>
              </a:rPr>
              <a:t>Szyszkowski</a:t>
            </a:r>
            <a:r>
              <a:rPr lang="pl-PL" sz="1800" dirty="0" smtClean="0">
                <a:solidFill>
                  <a:srgbClr val="C00000"/>
                </a:solidFill>
                <a:latin typeface="Book Antiqua" pitchFamily="18" charset="0"/>
              </a:rPr>
              <a:t>  oceniali zajęcia języka polskiego prowadzone przez R. Czerneckiego.</a:t>
            </a:r>
          </a:p>
          <a:p>
            <a:pPr algn="l"/>
            <a:r>
              <a:rPr lang="pl-PL" sz="1800" dirty="0" smtClean="0">
                <a:solidFill>
                  <a:srgbClr val="C00000"/>
                </a:solidFill>
                <a:latin typeface="Book Antiqua" pitchFamily="18" charset="0"/>
              </a:rPr>
              <a:t>        Dzięki wyróżniającej ocenie pracy, Profesorowi zaproponowano stanowisko dyrektora Państwowego Gimnazjum i Liceum w Kętach.</a:t>
            </a:r>
          </a:p>
          <a:p>
            <a:pPr algn="l"/>
            <a:r>
              <a:rPr lang="pl-PL" sz="1800" dirty="0" smtClean="0">
                <a:solidFill>
                  <a:srgbClr val="C00000"/>
                </a:solidFill>
                <a:latin typeface="Book Antiqua" pitchFamily="18" charset="0"/>
              </a:rPr>
              <a:t>      21 maja 1939r. przychodzi na świat syn państwa Czerneckich – Andrzej. Radość przeplata się z niepokojem. Narasta zagrożenie ze strony hitlerowskich Niemiec.</a:t>
            </a:r>
          </a:p>
          <a:p>
            <a:pPr algn="l"/>
            <a:r>
              <a:rPr lang="pl-PL" sz="1800" dirty="0" smtClean="0">
                <a:solidFill>
                  <a:srgbClr val="C00000"/>
                </a:solidFill>
                <a:latin typeface="Book Antiqua" pitchFamily="18" charset="0"/>
              </a:rPr>
              <a:t>      30 sierpnia na ulicach Kielc rozlepiono afisze o powszechnej mobilizacji. 1 września 1939r. wybucha wojna. Ten dramatyczny fakt zamyka kolejny etap w życiu Profesora Romana Czerneckiego.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22376" y="857232"/>
            <a:ext cx="7772400" cy="2428892"/>
          </a:xfrm>
        </p:spPr>
        <p:txBody>
          <a:bodyPr>
            <a:noAutofit/>
          </a:bodyPr>
          <a:lstStyle/>
          <a:p>
            <a:pPr algn="ctr"/>
            <a:r>
              <a:rPr lang="pl-PL" sz="1400" dirty="0" smtClean="0">
                <a:solidFill>
                  <a:srgbClr val="C00000"/>
                </a:solidFill>
                <a:latin typeface="Book Antiqua" pitchFamily="18" charset="0"/>
              </a:rPr>
              <a:t>Literatura:</a:t>
            </a:r>
            <a:br>
              <a:rPr lang="pl-PL" sz="1400" dirty="0" smtClean="0">
                <a:solidFill>
                  <a:srgbClr val="C00000"/>
                </a:solidFill>
                <a:latin typeface="Book Antiqua" pitchFamily="18" charset="0"/>
              </a:rPr>
            </a:br>
            <a:r>
              <a:rPr lang="pl-PL" sz="1400" dirty="0" smtClean="0">
                <a:solidFill>
                  <a:srgbClr val="C00000"/>
                </a:solidFill>
                <a:latin typeface="Book Antiqua" pitchFamily="18" charset="0"/>
              </a:rPr>
              <a:t>-Roman Czernecki „z Krzemieńca, Borysławia…”</a:t>
            </a:r>
            <a:br>
              <a:rPr lang="pl-PL" sz="1400" dirty="0" smtClean="0">
                <a:solidFill>
                  <a:srgbClr val="C00000"/>
                </a:solidFill>
                <a:latin typeface="Book Antiqua" pitchFamily="18" charset="0"/>
              </a:rPr>
            </a:br>
            <a:r>
              <a:rPr lang="pl-PL" sz="1400" dirty="0" smtClean="0">
                <a:solidFill>
                  <a:srgbClr val="C00000"/>
                </a:solidFill>
                <a:latin typeface="Book Antiqua" pitchFamily="18" charset="0"/>
              </a:rPr>
              <a:t>-„Gimnazjalista”- pismo szkolne Gimnazjum Publicznego im. Profesora Romana Czerneckiego, wydanie specjalne z 12 listopada 2004r.</a:t>
            </a:r>
            <a:br>
              <a:rPr lang="pl-PL" sz="1400" dirty="0" smtClean="0">
                <a:solidFill>
                  <a:srgbClr val="C00000"/>
                </a:solidFill>
                <a:latin typeface="Book Antiqua" pitchFamily="18" charset="0"/>
              </a:rPr>
            </a:br>
            <a:r>
              <a:rPr lang="pl-PL" sz="1400" dirty="0" smtClean="0">
                <a:solidFill>
                  <a:srgbClr val="C00000"/>
                </a:solidFill>
                <a:latin typeface="Book Antiqua" pitchFamily="18" charset="0"/>
              </a:rPr>
              <a:t/>
            </a:r>
            <a:br>
              <a:rPr lang="pl-PL" sz="1400" dirty="0" smtClean="0">
                <a:solidFill>
                  <a:srgbClr val="C00000"/>
                </a:solidFill>
                <a:latin typeface="Book Antiqua" pitchFamily="18" charset="0"/>
              </a:rPr>
            </a:br>
            <a:r>
              <a:rPr lang="pl-PL" sz="1400" dirty="0" smtClean="0">
                <a:solidFill>
                  <a:srgbClr val="C00000"/>
                </a:solidFill>
                <a:latin typeface="Book Antiqua" pitchFamily="18" charset="0"/>
              </a:rPr>
              <a:t>Zdjęcia:</a:t>
            </a:r>
            <a:r>
              <a:rPr lang="pl-PL" sz="2000" dirty="0" smtClean="0">
                <a:solidFill>
                  <a:srgbClr val="C00000"/>
                </a:solidFill>
                <a:latin typeface="Book Antiqua" pitchFamily="18" charset="0"/>
              </a:rPr>
              <a:t/>
            </a:r>
            <a:br>
              <a:rPr lang="pl-PL" sz="2000" dirty="0" smtClean="0">
                <a:solidFill>
                  <a:srgbClr val="C00000"/>
                </a:solidFill>
                <a:latin typeface="Book Antiqua" pitchFamily="18" charset="0"/>
              </a:rPr>
            </a:br>
            <a:r>
              <a:rPr lang="pl-PL" sz="2000" dirty="0" smtClean="0">
                <a:solidFill>
                  <a:srgbClr val="C00000"/>
                </a:solidFill>
                <a:latin typeface="Book Antiqua" pitchFamily="18" charset="0"/>
              </a:rPr>
              <a:t>-</a:t>
            </a:r>
            <a:r>
              <a:rPr lang="pl-PL" sz="1400" dirty="0" smtClean="0">
                <a:solidFill>
                  <a:srgbClr val="C00000"/>
                </a:solidFill>
                <a:latin typeface="Book Antiqua" pitchFamily="18" charset="0"/>
              </a:rPr>
              <a:t>Materiały przekazane gimnazjum w Słupi przez Rodzinę Romana Czerneckiego.</a:t>
            </a:r>
            <a:br>
              <a:rPr lang="pl-PL" sz="1400" dirty="0" smtClean="0">
                <a:solidFill>
                  <a:srgbClr val="C00000"/>
                </a:solidFill>
                <a:latin typeface="Book Antiqua" pitchFamily="18" charset="0"/>
              </a:rPr>
            </a:br>
            <a:r>
              <a:rPr lang="pl-PL" sz="1400" dirty="0" smtClean="0">
                <a:solidFill>
                  <a:srgbClr val="C00000"/>
                </a:solidFill>
                <a:latin typeface="Book Antiqua" pitchFamily="18" charset="0"/>
              </a:rPr>
              <a:t>- </a:t>
            </a:r>
            <a:r>
              <a:rPr lang="pl-PL" sz="1400" dirty="0" err="1" smtClean="0">
                <a:solidFill>
                  <a:srgbClr val="C00000"/>
                </a:solidFill>
                <a:latin typeface="Book Antiqua" pitchFamily="18" charset="0"/>
              </a:rPr>
              <a:t>www.radio.kielce.pl</a:t>
            </a:r>
            <a:r>
              <a:rPr lang="pl-PL" sz="1400" dirty="0" smtClean="0">
                <a:solidFill>
                  <a:srgbClr val="C00000"/>
                </a:solidFill>
                <a:latin typeface="Book Antiqua" pitchFamily="18" charset="0"/>
              </a:rPr>
              <a:t/>
            </a:r>
            <a:br>
              <a:rPr lang="pl-PL" sz="1400" dirty="0" smtClean="0">
                <a:solidFill>
                  <a:srgbClr val="C00000"/>
                </a:solidFill>
                <a:latin typeface="Book Antiqua" pitchFamily="18" charset="0"/>
              </a:rPr>
            </a:br>
            <a:r>
              <a:rPr lang="pl-PL" sz="1400" dirty="0" smtClean="0">
                <a:solidFill>
                  <a:srgbClr val="C00000"/>
                </a:solidFill>
                <a:latin typeface="Book Antiqua" pitchFamily="18" charset="0"/>
              </a:rPr>
              <a:t>- </a:t>
            </a:r>
            <a:r>
              <a:rPr lang="pl-PL" sz="1400" dirty="0" err="1" smtClean="0">
                <a:solidFill>
                  <a:srgbClr val="C00000"/>
                </a:solidFill>
                <a:latin typeface="Book Antiqua" pitchFamily="18" charset="0"/>
              </a:rPr>
              <a:t>www.wikipedia.pl</a:t>
            </a:r>
            <a:r>
              <a:rPr lang="pl-PL" sz="1400" dirty="0" smtClean="0">
                <a:solidFill>
                  <a:srgbClr val="C00000"/>
                </a:solidFill>
                <a:latin typeface="Book Antiqua" pitchFamily="18" charset="0"/>
              </a:rPr>
              <a:t/>
            </a:r>
            <a:br>
              <a:rPr lang="pl-PL" sz="1400" dirty="0" smtClean="0">
                <a:solidFill>
                  <a:srgbClr val="C00000"/>
                </a:solidFill>
                <a:latin typeface="Book Antiqua" pitchFamily="18" charset="0"/>
              </a:rPr>
            </a:br>
            <a:endParaRPr lang="pl-PL" sz="14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42910" y="3643314"/>
            <a:ext cx="7772400" cy="914400"/>
          </a:xfrm>
        </p:spPr>
        <p:txBody>
          <a:bodyPr>
            <a:normAutofit/>
          </a:bodyPr>
          <a:lstStyle/>
          <a:p>
            <a:endParaRPr lang="pl-PL" sz="1400" dirty="0" smtClean="0">
              <a:solidFill>
                <a:schemeClr val="accent5"/>
              </a:solidFill>
              <a:latin typeface="Georgia" pitchFamily="18" charset="0"/>
            </a:endParaRPr>
          </a:p>
          <a:p>
            <a:pPr algn="l"/>
            <a:r>
              <a:rPr lang="pl-PL" sz="1400" dirty="0" smtClean="0">
                <a:solidFill>
                  <a:srgbClr val="C00000"/>
                </a:solidFill>
                <a:latin typeface="Book Antiqua" pitchFamily="18" charset="0"/>
              </a:rPr>
              <a:t>                                                   Opracowała: Dominika Konarska</a:t>
            </a:r>
          </a:p>
          <a:p>
            <a:pPr algn="l"/>
            <a:r>
              <a:rPr lang="pl-PL" sz="1400" dirty="0" smtClean="0">
                <a:solidFill>
                  <a:srgbClr val="C00000"/>
                </a:solidFill>
                <a:latin typeface="Book Antiqua" pitchFamily="18" charset="0"/>
              </a:rPr>
              <a:t>                                                                      uczennica kl. I b</a:t>
            </a:r>
          </a:p>
          <a:p>
            <a:pPr algn="l"/>
            <a:r>
              <a:rPr lang="pl-PL" sz="1400" dirty="0" smtClean="0">
                <a:solidFill>
                  <a:srgbClr val="C00000"/>
                </a:solidFill>
                <a:latin typeface="Book Antiqua" pitchFamily="18" charset="0"/>
              </a:rPr>
              <a:t>                                      Gimnazjum Publiczne im. Romana Czerneckiego w Słupi</a:t>
            </a:r>
          </a:p>
          <a:p>
            <a:pPr algn="l"/>
            <a:endParaRPr lang="pl-PL" sz="1400" dirty="0">
              <a:solidFill>
                <a:srgbClr val="C0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2400" b="1" dirty="0" smtClean="0">
                <a:solidFill>
                  <a:srgbClr val="C00000"/>
                </a:solidFill>
                <a:latin typeface="Book Antiqua" pitchFamily="18" charset="0"/>
              </a:rPr>
              <a:t>PROFESOR ROMAN CZERNECKI- </a:t>
            </a:r>
            <a:br>
              <a:rPr lang="pl-PL" sz="2400" b="1" dirty="0" smtClean="0">
                <a:solidFill>
                  <a:srgbClr val="C00000"/>
                </a:solidFill>
                <a:latin typeface="Book Antiqua" pitchFamily="18" charset="0"/>
              </a:rPr>
            </a:br>
            <a:r>
              <a:rPr lang="pl-PL" sz="2400" b="1" dirty="0" smtClean="0">
                <a:solidFill>
                  <a:srgbClr val="C00000"/>
                </a:solidFill>
                <a:latin typeface="Book Antiqua" pitchFamily="18" charset="0"/>
              </a:rPr>
              <a:t>PATRON GIMNAZJUM W SŁUPI</a:t>
            </a:r>
            <a:endParaRPr lang="pl-PL" sz="24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14" name="Symbol zastępczy tekstu 1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sz="1400" dirty="0" smtClean="0">
                <a:solidFill>
                  <a:srgbClr val="C00000"/>
                </a:solidFill>
                <a:latin typeface="Book Antiqua" pitchFamily="18" charset="0"/>
              </a:rPr>
              <a:t>SZTANDAR SZKOŁY, ZDJĘCIA I DOKUMENTY DOTYCZĄCE DZIAŁAŃ PROFESORA W SŁUPI</a:t>
            </a:r>
            <a:endParaRPr lang="pl-PL" sz="14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pic>
        <p:nvPicPr>
          <p:cNvPr id="1026" name="Picture 2" descr="http://www.efc.edu.pl/website/var/tmp/thumb_69__zoom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04"/>
            <a:ext cx="7620000" cy="428625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pl-PL" dirty="0" smtClean="0">
                <a:solidFill>
                  <a:srgbClr val="C00000"/>
                </a:solidFill>
                <a:latin typeface="Book Antiqua" pitchFamily="18" charset="0"/>
              </a:rPr>
              <a:t>PROFESOR </a:t>
            </a:r>
          </a:p>
          <a:p>
            <a:pPr algn="ctr"/>
            <a:r>
              <a:rPr lang="pl-PL" dirty="0" smtClean="0">
                <a:solidFill>
                  <a:srgbClr val="C00000"/>
                </a:solidFill>
                <a:latin typeface="Book Antiqua" pitchFamily="18" charset="0"/>
              </a:rPr>
              <a:t>ROMAN CZERNECKI</a:t>
            </a:r>
            <a:endParaRPr lang="pl-PL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429124" y="428604"/>
            <a:ext cx="3931920" cy="792162"/>
          </a:xfrm>
        </p:spPr>
        <p:txBody>
          <a:bodyPr/>
          <a:lstStyle/>
          <a:p>
            <a:pPr algn="ctr"/>
            <a:r>
              <a:rPr lang="pl-PL" dirty="0" smtClean="0">
                <a:solidFill>
                  <a:srgbClr val="C00000"/>
                </a:solidFill>
                <a:latin typeface="Book Antiqua" pitchFamily="18" charset="0"/>
              </a:rPr>
              <a:t>  </a:t>
            </a:r>
            <a:r>
              <a:rPr lang="pl-PL" dirty="0" smtClean="0">
                <a:solidFill>
                  <a:srgbClr val="C00000"/>
                </a:solidFill>
                <a:latin typeface="Book Antiqua" pitchFamily="18" charset="0"/>
              </a:rPr>
              <a:t>ŻYCIORYS</a:t>
            </a:r>
            <a:endParaRPr lang="pl-PL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3857620" y="1071546"/>
            <a:ext cx="4726469" cy="48387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sz="1100" dirty="0" smtClean="0">
                <a:solidFill>
                  <a:srgbClr val="C00000"/>
                </a:solidFill>
                <a:latin typeface="Book Antiqua" pitchFamily="18" charset="0"/>
              </a:rPr>
              <a:t>            Roman Czernecki urodził się 14 V 1904 r. w Sielcu. Jego dzieciństwo i młodość przebiegała na Kresach Wschodnich. </a:t>
            </a:r>
          </a:p>
          <a:p>
            <a:pPr>
              <a:buNone/>
            </a:pPr>
            <a:r>
              <a:rPr lang="pl-PL" sz="1100" dirty="0" smtClean="0">
                <a:solidFill>
                  <a:srgbClr val="C00000"/>
                </a:solidFill>
                <a:latin typeface="Book Antiqua" pitchFamily="18" charset="0"/>
              </a:rPr>
              <a:t>           Ukończył gimnazjum w Sokalu. Następnie podjął studia na Uniwersytecie Jana Kazimierza w Lwowie. Na Wydziale Filozofii studiował filologię polską i historię filozofii. </a:t>
            </a:r>
          </a:p>
          <a:p>
            <a:pPr>
              <a:buNone/>
            </a:pPr>
            <a:r>
              <a:rPr lang="pl-PL" sz="1100" dirty="0" smtClean="0">
                <a:solidFill>
                  <a:srgbClr val="C00000"/>
                </a:solidFill>
                <a:latin typeface="Book Antiqua" pitchFamily="18" charset="0"/>
              </a:rPr>
              <a:t>             Był polonistą w Liceum Krzemienieckim, w Gimnazjum Borysławskim, w  Państwowym Gimnazjum i Liceum im. Jana Śniadeckiego w Kielcach. Otrzymał nominację na dyrektora Gimnazjum i  Liceum w Kętach, ale ten etap pracy przerwała II wojna. W okresie okupacji hitlerowskiej podjął się w Słupi Jędrzejowskiej tworzenia tajnego  gimnazjum i liceum oraz filii Uniwersytetu Jagiellońskiego. Mimo groźby śmierci z rąk  Faszystów, działania te prowadził przez cały okres okupacji.</a:t>
            </a:r>
          </a:p>
          <a:p>
            <a:pPr>
              <a:buNone/>
            </a:pPr>
            <a:r>
              <a:rPr lang="pl-PL" sz="1100" dirty="0" smtClean="0">
                <a:solidFill>
                  <a:srgbClr val="C00000"/>
                </a:solidFill>
                <a:latin typeface="Book Antiqua" pitchFamily="18" charset="0"/>
              </a:rPr>
              <a:t>             Po wojnie został dyrektorem  Zakładów Naukowych w Szczekocinach. Kolejnym etapem jego pracy było stanowisko  kuratora szkolnego  okręgu w Zielonej Górze. </a:t>
            </a:r>
          </a:p>
          <a:p>
            <a:pPr>
              <a:buNone/>
            </a:pPr>
            <a:r>
              <a:rPr lang="pl-PL" sz="1100" dirty="0" smtClean="0">
                <a:solidFill>
                  <a:srgbClr val="C00000"/>
                </a:solidFill>
                <a:latin typeface="Book Antiqua" pitchFamily="18" charset="0"/>
              </a:rPr>
              <a:t>           W 1952 r. otrzymał  stanowisko prorektora w Wyższej szkole Pedagogicznej w Gdańsku. Następnie  przyjmuje stanowisko dyrektora  Studium  Nauczycielskiego dla Pracujących  w Warszawie jak również Centralnej Dyrekcji Kursów w Polsce. </a:t>
            </a:r>
          </a:p>
          <a:p>
            <a:pPr>
              <a:buNone/>
            </a:pPr>
            <a:r>
              <a:rPr lang="pl-PL" sz="1100" dirty="0" smtClean="0">
                <a:solidFill>
                  <a:srgbClr val="C00000"/>
                </a:solidFill>
                <a:latin typeface="Book Antiqua" pitchFamily="18" charset="0"/>
              </a:rPr>
              <a:t>            W 1974 roku przechodzi na emeryturę. Nie zaprzestaje jednak pracy dydaktycznej,  od  1974 do 1980 r. prowadzi wykłady z historii filozofii na Politechnice Warszawskiej. Umiera 13 grudnia 1986r. w Warszawie.</a:t>
            </a:r>
          </a:p>
          <a:p>
            <a:pPr>
              <a:buNone/>
            </a:pPr>
            <a:r>
              <a:rPr lang="pl-PL" sz="1100" dirty="0" smtClean="0">
                <a:solidFill>
                  <a:srgbClr val="C00000"/>
                </a:solidFill>
                <a:latin typeface="Book Antiqua" pitchFamily="18" charset="0"/>
              </a:rPr>
              <a:t>               Odznaczony Krzyżem z Mieczami, Krzyżem Partyzanckim, Krzyżem Armii Krajowej, Krzyżem Kawalerskim Polonia </a:t>
            </a:r>
            <a:r>
              <a:rPr lang="pl-PL" sz="1100" dirty="0" err="1" smtClean="0">
                <a:solidFill>
                  <a:srgbClr val="C00000"/>
                </a:solidFill>
                <a:latin typeface="Book Antiqua" pitchFamily="18" charset="0"/>
              </a:rPr>
              <a:t>Restituta</a:t>
            </a:r>
            <a:r>
              <a:rPr lang="pl-PL" sz="1100" dirty="0" smtClean="0">
                <a:solidFill>
                  <a:srgbClr val="C00000"/>
                </a:solidFill>
                <a:latin typeface="Book Antiqua" pitchFamily="18" charset="0"/>
              </a:rPr>
              <a:t>, Medalem Komisji Edukacji Narodowej i innymi.</a:t>
            </a:r>
            <a:endParaRPr lang="pl-PL" sz="11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pic>
        <p:nvPicPr>
          <p:cNvPr id="15361" name="Picture 1" descr="http://www.efc.edu.pl/website/var/tmp/thumb_72__zoom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500174"/>
            <a:ext cx="2500330" cy="435771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C00000"/>
                </a:solidFill>
                <a:latin typeface="Book Antiqua" pitchFamily="18" charset="0"/>
              </a:rPr>
              <a:t>            KIELCE- (1933-1939)</a:t>
            </a:r>
            <a:endParaRPr lang="pl-PL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l-PL" sz="1400" b="1" dirty="0" smtClean="0">
                <a:solidFill>
                  <a:srgbClr val="C00000"/>
                </a:solidFill>
                <a:latin typeface="Book Antiqua" pitchFamily="18" charset="0"/>
              </a:rPr>
              <a:t>KIELCE- ulica Sienkiewicza, lata trzydzieste XX wieku </a:t>
            </a:r>
          </a:p>
          <a:p>
            <a:endParaRPr lang="pl-PL" sz="900" dirty="0" smtClean="0"/>
          </a:p>
          <a:p>
            <a:endParaRPr lang="pl-PL" sz="900" dirty="0" smtClean="0"/>
          </a:p>
        </p:txBody>
      </p:sp>
      <p:sp>
        <p:nvSpPr>
          <p:cNvPr id="3" name="Symbol zastępczy tekstu 2"/>
          <p:cNvSpPr>
            <a:spLocks noGrp="1"/>
          </p:cNvSpPr>
          <p:nvPr>
            <p:ph type="subTitle" idx="4294967295"/>
          </p:nvPr>
        </p:nvSpPr>
        <p:spPr>
          <a:xfrm>
            <a:off x="1371600" y="3684588"/>
            <a:ext cx="7772400" cy="914400"/>
          </a:xfrm>
        </p:spPr>
        <p:txBody>
          <a:bodyPr>
            <a:normAutofit/>
          </a:bodyPr>
          <a:lstStyle/>
          <a:p>
            <a:endParaRPr lang="pl-PL" sz="32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pic>
        <p:nvPicPr>
          <p:cNvPr id="17410" name="Picture 2" descr="Plik:Kielce dawna ulica sienkiewicz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214422"/>
            <a:ext cx="6000792" cy="383488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22376" y="785794"/>
            <a:ext cx="7772400" cy="857256"/>
          </a:xfrm>
        </p:spPr>
        <p:txBody>
          <a:bodyPr/>
          <a:lstStyle/>
          <a:p>
            <a:pPr algn="ctr"/>
            <a:r>
              <a:rPr lang="pl-PL" dirty="0" smtClean="0">
                <a:solidFill>
                  <a:srgbClr val="C00000"/>
                </a:solidFill>
                <a:latin typeface="Book Antiqua" pitchFamily="18" charset="0"/>
              </a:rPr>
              <a:t>KIELCE</a:t>
            </a:r>
            <a:endParaRPr lang="pl-PL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22376" y="2000240"/>
            <a:ext cx="7772400" cy="3500462"/>
          </a:xfrm>
        </p:spPr>
        <p:txBody>
          <a:bodyPr>
            <a:normAutofit/>
          </a:bodyPr>
          <a:lstStyle/>
          <a:p>
            <a:pPr algn="l"/>
            <a:r>
              <a:rPr lang="pl-PL" dirty="0" smtClean="0">
                <a:solidFill>
                  <a:srgbClr val="C00000"/>
                </a:solidFill>
                <a:latin typeface="Book Antiqua" pitchFamily="18" charset="0"/>
              </a:rPr>
              <a:t>„Kielce w latach trzydziestych były stosunkowo dużym centrum oświatowym i kulturalnym (…) Z patriotycznym pietyzmem kultywowali Kielczanie przeszłość historyczną.”Pisze we  wspomnieniach R. Czernecki. Wskazuje na insurekcję kościuszkowską , powstanie styczniowe. </a:t>
            </a:r>
          </a:p>
          <a:p>
            <a:pPr algn="l"/>
            <a:r>
              <a:rPr lang="pl-PL" dirty="0" smtClean="0">
                <a:solidFill>
                  <a:srgbClr val="C00000"/>
                </a:solidFill>
                <a:latin typeface="Book Antiqua" pitchFamily="18" charset="0"/>
              </a:rPr>
              <a:t>     Przedstawia miasto jako miejsce wielu wydarzeń kulturalnych.  Pisze o dużym znaczeniu teatru, kina oraz wypożyczalni </a:t>
            </a:r>
            <a:r>
              <a:rPr lang="pl-PL" dirty="0" smtClean="0">
                <a:solidFill>
                  <a:srgbClr val="C00000"/>
                </a:solidFill>
                <a:latin typeface="Book Antiqua" pitchFamily="18" charset="0"/>
              </a:rPr>
              <a:t>książek. Wskazuje </a:t>
            </a:r>
            <a:r>
              <a:rPr lang="pl-PL" dirty="0" smtClean="0">
                <a:solidFill>
                  <a:srgbClr val="C00000"/>
                </a:solidFill>
                <a:latin typeface="Book Antiqua" pitchFamily="18" charset="0"/>
              </a:rPr>
              <a:t>także na istnienie wielu instytucji kształtujących kulturę oraz duże skupisko inteligencji. </a:t>
            </a:r>
            <a:endParaRPr lang="pl-PL" dirty="0">
              <a:solidFill>
                <a:srgbClr val="C0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1200" dirty="0" smtClean="0">
                <a:solidFill>
                  <a:srgbClr val="C00000"/>
                </a:solidFill>
                <a:latin typeface="Book Antiqua" pitchFamily="18" charset="0"/>
              </a:rPr>
              <a:t>WIDOK WSPÓŁCZESNY</a:t>
            </a:r>
            <a:endParaRPr lang="pl-PL" sz="12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7" name="Symbol zastępczy tekstu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l-PL" sz="2000" b="1" dirty="0" smtClean="0">
                <a:solidFill>
                  <a:srgbClr val="C00000"/>
                </a:solidFill>
                <a:latin typeface="Book Antiqua" pitchFamily="18" charset="0"/>
              </a:rPr>
              <a:t>ROMAN CZERNECKI PODEJMUJE PRACĘ, JAKO POLONISTA W MĘSKIM GIMNAZJUM IM. </a:t>
            </a:r>
            <a:r>
              <a:rPr lang="pl-PL" sz="2000" b="1" smtClean="0">
                <a:solidFill>
                  <a:srgbClr val="C00000"/>
                </a:solidFill>
                <a:latin typeface="Book Antiqua" pitchFamily="18" charset="0"/>
              </a:rPr>
              <a:t>JANA </a:t>
            </a:r>
            <a:r>
              <a:rPr lang="pl-PL" sz="2000" b="1" smtClean="0">
                <a:solidFill>
                  <a:srgbClr val="C00000"/>
                </a:solidFill>
                <a:latin typeface="Book Antiqua" pitchFamily="18" charset="0"/>
              </a:rPr>
              <a:t>ŚNIADECKIEGO,             W </a:t>
            </a:r>
            <a:r>
              <a:rPr lang="pl-PL" sz="2000" b="1" dirty="0" smtClean="0">
                <a:solidFill>
                  <a:srgbClr val="C00000"/>
                </a:solidFill>
                <a:latin typeface="Book Antiqua" pitchFamily="18" charset="0"/>
              </a:rPr>
              <a:t>KIELCACH</a:t>
            </a:r>
            <a:endParaRPr lang="pl-PL" sz="20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pic>
        <p:nvPicPr>
          <p:cNvPr id="1026" name="Picture 2" descr="http://www.radio.kielce.pl/themes/upload/s6/2013/07/liceum-jana-sniadeckiego1-1813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071678"/>
            <a:ext cx="6429420" cy="35719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>
          <a:xfrm>
            <a:off x="607224" y="857232"/>
            <a:ext cx="3931920" cy="514368"/>
          </a:xfrm>
        </p:spPr>
        <p:txBody>
          <a:bodyPr/>
          <a:lstStyle/>
          <a:p>
            <a:pPr algn="ctr"/>
            <a:r>
              <a:rPr lang="pl-PL" sz="1800" dirty="0" smtClean="0">
                <a:solidFill>
                  <a:srgbClr val="C00000"/>
                </a:solidFill>
                <a:latin typeface="Book Antiqua" pitchFamily="18" charset="0"/>
              </a:rPr>
              <a:t>ŚNIADECCZYCY</a:t>
            </a:r>
            <a:endParaRPr lang="pl-PL" sz="18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half" idx="3"/>
          </p:nvPr>
        </p:nvSpPr>
        <p:spPr>
          <a:xfrm>
            <a:off x="4214810" y="928670"/>
            <a:ext cx="4369279" cy="442930"/>
          </a:xfrm>
        </p:spPr>
        <p:txBody>
          <a:bodyPr>
            <a:noAutofit/>
          </a:bodyPr>
          <a:lstStyle/>
          <a:p>
            <a:pPr algn="ctr"/>
            <a:r>
              <a:rPr lang="pl-PL" sz="1800" dirty="0" smtClean="0">
                <a:solidFill>
                  <a:srgbClr val="C00000"/>
                </a:solidFill>
                <a:latin typeface="Book Antiqua" pitchFamily="18" charset="0"/>
              </a:rPr>
              <a:t>ROMAN CZERNECKI PRZYJMUJE RAPORT GIMNAZJALNEJ STRAŻY PRZEDNIEJ</a:t>
            </a:r>
            <a:endParaRPr lang="pl-PL" sz="18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2"/>
          </p:nvPr>
        </p:nvSpPr>
        <p:spPr>
          <a:xfrm>
            <a:off x="500034" y="1857364"/>
            <a:ext cx="3931920" cy="32861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1400" dirty="0" smtClean="0">
                <a:solidFill>
                  <a:srgbClr val="C00000"/>
                </a:solidFill>
                <a:latin typeface="Book Antiqua" pitchFamily="18" charset="0"/>
              </a:rPr>
              <a:t>              Młodzież gimnazjum znamionował duży ładunek sił witalnych oraz twórcza inwencja wykraczająca poza ramy programowe szkolnych zajęć. Istniały różne koła i organizacje uczniowskie:</a:t>
            </a:r>
          </a:p>
          <a:p>
            <a:pPr>
              <a:buNone/>
            </a:pPr>
            <a:r>
              <a:rPr lang="pl-PL" sz="1400" dirty="0" smtClean="0">
                <a:solidFill>
                  <a:srgbClr val="C00000"/>
                </a:solidFill>
                <a:latin typeface="Book Antiqua" pitchFamily="18" charset="0"/>
              </a:rPr>
              <a:t>*  chór</a:t>
            </a:r>
          </a:p>
          <a:p>
            <a:pPr>
              <a:buNone/>
            </a:pPr>
            <a:r>
              <a:rPr lang="pl-PL" sz="1400" dirty="0" smtClean="0">
                <a:solidFill>
                  <a:srgbClr val="C00000"/>
                </a:solidFill>
                <a:latin typeface="Book Antiqua" pitchFamily="18" charset="0"/>
              </a:rPr>
              <a:t>*  orkiestra dęta</a:t>
            </a:r>
          </a:p>
          <a:p>
            <a:pPr>
              <a:buNone/>
            </a:pPr>
            <a:r>
              <a:rPr lang="pl-PL" sz="1400" dirty="0" smtClean="0">
                <a:solidFill>
                  <a:srgbClr val="C00000"/>
                </a:solidFill>
                <a:latin typeface="Book Antiqua" pitchFamily="18" charset="0"/>
              </a:rPr>
              <a:t>*   orkiestra symfoniczna</a:t>
            </a:r>
          </a:p>
          <a:p>
            <a:pPr>
              <a:buNone/>
            </a:pPr>
            <a:r>
              <a:rPr lang="pl-PL" sz="1400" dirty="0" smtClean="0">
                <a:solidFill>
                  <a:srgbClr val="C00000"/>
                </a:solidFill>
                <a:latin typeface="Book Antiqua" pitchFamily="18" charset="0"/>
              </a:rPr>
              <a:t>*  koła sportowe</a:t>
            </a:r>
          </a:p>
          <a:p>
            <a:pPr>
              <a:buNone/>
            </a:pPr>
            <a:r>
              <a:rPr lang="pl-PL" sz="1400" dirty="0" smtClean="0">
                <a:solidFill>
                  <a:srgbClr val="C00000"/>
                </a:solidFill>
                <a:latin typeface="Book Antiqua" pitchFamily="18" charset="0"/>
              </a:rPr>
              <a:t>*  koła artystyczne</a:t>
            </a:r>
          </a:p>
          <a:p>
            <a:pPr>
              <a:buNone/>
            </a:pPr>
            <a:r>
              <a:rPr lang="pl-PL" sz="1400" dirty="0" smtClean="0">
                <a:solidFill>
                  <a:srgbClr val="C00000"/>
                </a:solidFill>
                <a:latin typeface="Book Antiqua" pitchFamily="18" charset="0"/>
              </a:rPr>
              <a:t>*  harcerstwo</a:t>
            </a:r>
          </a:p>
          <a:p>
            <a:pPr>
              <a:buNone/>
            </a:pPr>
            <a:r>
              <a:rPr lang="pl-PL" sz="1400" dirty="0" smtClean="0">
                <a:solidFill>
                  <a:srgbClr val="C00000"/>
                </a:solidFill>
                <a:latin typeface="Book Antiqua" pitchFamily="18" charset="0"/>
              </a:rPr>
              <a:t>*  Straż Przednia – organizacja o profilu politycznym.</a:t>
            </a:r>
          </a:p>
          <a:p>
            <a:pPr>
              <a:buFont typeface="Wingdings" pitchFamily="2" charset="2"/>
              <a:buChar char="Ø"/>
            </a:pPr>
            <a:endParaRPr lang="pl-PL" sz="12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pic>
        <p:nvPicPr>
          <p:cNvPr id="9" name="Symbol zastępczy zawartości 8" descr="_DSC8321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43438" y="2357430"/>
            <a:ext cx="3930650" cy="2208590"/>
          </a:xfr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22376" y="571480"/>
            <a:ext cx="7772400" cy="642942"/>
          </a:xfrm>
        </p:spPr>
        <p:txBody>
          <a:bodyPr>
            <a:normAutofit/>
          </a:bodyPr>
          <a:lstStyle/>
          <a:p>
            <a:pPr algn="ctr"/>
            <a:r>
              <a:rPr lang="pl-PL" sz="3600" dirty="0" smtClean="0">
                <a:solidFill>
                  <a:srgbClr val="C00000"/>
                </a:solidFill>
                <a:latin typeface="Book Antiqua" pitchFamily="18" charset="0"/>
              </a:rPr>
              <a:t>DZIAŁALNOŚĆ PROFESORA</a:t>
            </a:r>
            <a:endParaRPr lang="pl-PL" sz="36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22376" y="1357298"/>
            <a:ext cx="7772400" cy="4643470"/>
          </a:xfrm>
        </p:spPr>
        <p:txBody>
          <a:bodyPr>
            <a:normAutofit lnSpcReduction="10000"/>
          </a:bodyPr>
          <a:lstStyle/>
          <a:p>
            <a:pPr algn="l"/>
            <a:r>
              <a:rPr lang="pl-PL" sz="1800" dirty="0" smtClean="0">
                <a:solidFill>
                  <a:srgbClr val="C00000"/>
                </a:solidFill>
                <a:latin typeface="Book Antiqua" pitchFamily="18" charset="0"/>
              </a:rPr>
              <a:t>      </a:t>
            </a:r>
          </a:p>
          <a:p>
            <a:pPr algn="l"/>
            <a:endParaRPr lang="pl-PL" sz="1800" dirty="0" smtClean="0">
              <a:solidFill>
                <a:srgbClr val="C00000"/>
              </a:solidFill>
              <a:latin typeface="Book Antiqua" pitchFamily="18" charset="0"/>
            </a:endParaRPr>
          </a:p>
          <a:p>
            <a:pPr algn="l"/>
            <a:r>
              <a:rPr lang="pl-PL" sz="1800" dirty="0" smtClean="0">
                <a:solidFill>
                  <a:srgbClr val="C00000"/>
                </a:solidFill>
                <a:latin typeface="Book Antiqua" pitchFamily="18" charset="0"/>
              </a:rPr>
              <a:t>         W Kielcach Roman Czernecki rozpoczął kompletowanie pomocy naukowych oraz intensywną pracę nad metodyką stosowaną na lekcjach języka polskiego. </a:t>
            </a:r>
          </a:p>
          <a:p>
            <a:pPr algn="l"/>
            <a:r>
              <a:rPr lang="pl-PL" sz="1800" dirty="0" smtClean="0">
                <a:solidFill>
                  <a:srgbClr val="C00000"/>
                </a:solidFill>
                <a:latin typeface="Book Antiqua" pitchFamily="18" charset="0"/>
              </a:rPr>
              <a:t>Po dwóch latach pracy dysponował dużym zapleczem własnych pomocy dydaktycznych:</a:t>
            </a:r>
          </a:p>
          <a:p>
            <a:pPr algn="l"/>
            <a:r>
              <a:rPr lang="pl-PL" sz="1800" dirty="0" smtClean="0">
                <a:solidFill>
                  <a:srgbClr val="C00000"/>
                </a:solidFill>
                <a:latin typeface="Book Antiqua" pitchFamily="18" charset="0"/>
              </a:rPr>
              <a:t>- kolekcją kilkudziesięciu płyt z nagraniami arcydzieł literatury polskiej,</a:t>
            </a:r>
          </a:p>
          <a:p>
            <a:pPr algn="l"/>
            <a:r>
              <a:rPr lang="pl-PL" sz="1800" dirty="0" smtClean="0">
                <a:solidFill>
                  <a:srgbClr val="C00000"/>
                </a:solidFill>
                <a:latin typeface="Book Antiqua" pitchFamily="18" charset="0"/>
              </a:rPr>
              <a:t>- mapami plastycznymi,</a:t>
            </a:r>
          </a:p>
          <a:p>
            <a:pPr algn="l"/>
            <a:r>
              <a:rPr lang="pl-PL" sz="1800" dirty="0" smtClean="0">
                <a:solidFill>
                  <a:srgbClr val="C00000"/>
                </a:solidFill>
                <a:latin typeface="Book Antiqua" pitchFamily="18" charset="0"/>
              </a:rPr>
              <a:t>- tablicami do nauki fonetyki opisowej,</a:t>
            </a:r>
          </a:p>
          <a:p>
            <a:pPr algn="l"/>
            <a:r>
              <a:rPr lang="pl-PL" sz="1800" dirty="0" smtClean="0">
                <a:solidFill>
                  <a:srgbClr val="C00000"/>
                </a:solidFill>
                <a:latin typeface="Book Antiqua" pitchFamily="18" charset="0"/>
              </a:rPr>
              <a:t>- portretami pisarzy polskich,</a:t>
            </a:r>
          </a:p>
          <a:p>
            <a:pPr algn="l"/>
            <a:r>
              <a:rPr lang="pl-PL" sz="1800" dirty="0" smtClean="0">
                <a:solidFill>
                  <a:srgbClr val="C00000"/>
                </a:solidFill>
                <a:latin typeface="Book Antiqua" pitchFamily="18" charset="0"/>
              </a:rPr>
              <a:t>-  pamiątkami po wybitnych pisarzach ziemi kieleckiej,</a:t>
            </a:r>
          </a:p>
          <a:p>
            <a:pPr algn="l"/>
            <a:r>
              <a:rPr lang="pl-PL" sz="1800" dirty="0" smtClean="0">
                <a:solidFill>
                  <a:srgbClr val="C00000"/>
                </a:solidFill>
                <a:latin typeface="Book Antiqua" pitchFamily="18" charset="0"/>
              </a:rPr>
              <a:t>- najstarszymi edycjami polskich utworów literackich.</a:t>
            </a:r>
          </a:p>
          <a:p>
            <a:pPr algn="l"/>
            <a:r>
              <a:rPr lang="pl-PL" sz="1800" dirty="0" smtClean="0">
                <a:solidFill>
                  <a:srgbClr val="C00000"/>
                </a:solidFill>
                <a:latin typeface="Book Antiqua" pitchFamily="18" charset="0"/>
              </a:rPr>
              <a:t>        Unikał rutyny i schematyzmu na swoich zajęciach. Prowadził opiekę nad dwuletnią praktyką pedagogiczną magistrów filologii polskiej, absolwentów min.: Uniwersytetu Poznańskiego i Uniwersytetu Warszawskiego. </a:t>
            </a:r>
          </a:p>
          <a:p>
            <a:pPr algn="l"/>
            <a:endParaRPr lang="pl-PL" sz="1600" dirty="0" smtClean="0">
              <a:solidFill>
                <a:srgbClr val="C0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22376" y="571480"/>
            <a:ext cx="77724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800" dirty="0" smtClean="0">
                <a:solidFill>
                  <a:srgbClr val="C00000"/>
                </a:solidFill>
                <a:latin typeface="Book Antiqua" pitchFamily="18" charset="0"/>
              </a:rPr>
              <a:t>„GAŁĄZKA ROZMARYNU”</a:t>
            </a:r>
            <a:br>
              <a:rPr lang="pl-PL" sz="2800" dirty="0" smtClean="0">
                <a:solidFill>
                  <a:srgbClr val="C00000"/>
                </a:solidFill>
                <a:latin typeface="Book Antiqua" pitchFamily="18" charset="0"/>
              </a:rPr>
            </a:br>
            <a:endParaRPr lang="pl-PL" sz="28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22376" y="4929198"/>
            <a:ext cx="7772400" cy="1285884"/>
          </a:xfrm>
        </p:spPr>
        <p:txBody>
          <a:bodyPr>
            <a:normAutofit/>
          </a:bodyPr>
          <a:lstStyle/>
          <a:p>
            <a:pPr algn="ctr"/>
            <a:r>
              <a:rPr lang="pl-PL" sz="1600" dirty="0" smtClean="0">
                <a:solidFill>
                  <a:srgbClr val="C00000"/>
                </a:solidFill>
                <a:latin typeface="Book Antiqua" pitchFamily="18" charset="0"/>
              </a:rPr>
              <a:t> </a:t>
            </a:r>
            <a:r>
              <a:rPr lang="pl-PL" dirty="0" smtClean="0">
                <a:solidFill>
                  <a:srgbClr val="C00000"/>
                </a:solidFill>
                <a:latin typeface="Book Antiqua" pitchFamily="18" charset="0"/>
              </a:rPr>
              <a:t>Profesor przygotował inscenizację sztuki</a:t>
            </a:r>
          </a:p>
          <a:p>
            <a:pPr algn="ctr"/>
            <a:r>
              <a:rPr lang="pl-PL" dirty="0" smtClean="0">
                <a:solidFill>
                  <a:srgbClr val="C00000"/>
                </a:solidFill>
                <a:latin typeface="Book Antiqua" pitchFamily="18" charset="0"/>
              </a:rPr>
              <a:t> Zygmunta Nowakowskiego pt.: „Gałązka rozmarynu”.</a:t>
            </a:r>
            <a:endParaRPr lang="pl-PL" dirty="0">
              <a:solidFill>
                <a:srgbClr val="C00000"/>
              </a:solidFill>
              <a:latin typeface="Book Antiqua" pitchFamily="18" charset="0"/>
            </a:endParaRPr>
          </a:p>
        </p:txBody>
      </p:sp>
      <p:pic>
        <p:nvPicPr>
          <p:cNvPr id="5" name="Obraz 4" descr="_DSC83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1000108"/>
            <a:ext cx="6929486" cy="3854841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530</TotalTime>
  <Words>803</Words>
  <Application>Microsoft Office PowerPoint</Application>
  <PresentationFormat>Pokaz na ekranie (4:3)</PresentationFormat>
  <Paragraphs>67</Paragraphs>
  <Slides>14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Aspekt</vt:lpstr>
      <vt:lpstr>JEDEN ETAP Z ŻYCIA  PATRONA SZKOŁY  ROMANA CZERNECKIEGO</vt:lpstr>
      <vt:lpstr>PROFESOR ROMAN CZERNECKI-  PATRON GIMNAZJUM W SŁUPI</vt:lpstr>
      <vt:lpstr>Slajd 3</vt:lpstr>
      <vt:lpstr>            KIELCE- (1933-1939)</vt:lpstr>
      <vt:lpstr>KIELCE</vt:lpstr>
      <vt:lpstr>WIDOK WSPÓŁCZESNY</vt:lpstr>
      <vt:lpstr>Slajd 7</vt:lpstr>
      <vt:lpstr>DZIAŁALNOŚĆ PROFESORA</vt:lpstr>
      <vt:lpstr>„GAŁĄZKA ROZMARYNU” </vt:lpstr>
      <vt:lpstr>              INSCENIZACJA SZTUKI  „ GAŁĄZKA ROZMARYNU”</vt:lpstr>
      <vt:lpstr>BAL MATURALNY W SZKOLE ROMAN  CZERNECKI  W ŚRODKU Z KOTYLIONEM , JANINA CZERNECKA  DRUGA OD PRAWEJ</vt:lpstr>
      <vt:lpstr>ROMAN CZERNECKI W OTOCZENIU ŚNIADECCZYKÓW PRZED BUDYNKIEM SZKOLNYM , KIELCE 1938R.</vt:lpstr>
      <vt:lpstr>OSTATNI  ROK W KIELCACH</vt:lpstr>
      <vt:lpstr>Literatura: -Roman Czernecki „z Krzemieńca, Borysławia…” -„Gimnazjalista”- pismo szkolne Gimnazjum Publicznego im. Profesora Romana Czerneckiego, wydanie specjalne z 12 listopada 2004r.  Zdjęcia: -Materiały przekazane gimnazjum w Słupi przez Rodzinę Romana Czerneckiego. - www.radio.kielce.pl - www.wikipedia.pl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JEDEN ETAP Z ŻYCIA  PATRONA SZKOŁY  ROMANA CZERNECKIEGO</dc:title>
  <dc:creator>Alina</dc:creator>
  <cp:lastModifiedBy>Alina</cp:lastModifiedBy>
  <cp:revision>69</cp:revision>
  <dcterms:created xsi:type="dcterms:W3CDTF">2009-11-03T23:44:31Z</dcterms:created>
  <dcterms:modified xsi:type="dcterms:W3CDTF">2009-11-04T11:56:56Z</dcterms:modified>
</cp:coreProperties>
</file>