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256" r:id="rId2"/>
    <p:sldId id="261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606" autoAdjust="0"/>
  </p:normalViewPr>
  <p:slideViewPr>
    <p:cSldViewPr>
      <p:cViewPr varScale="1">
        <p:scale>
          <a:sx n="86" d="100"/>
          <a:sy n="86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EE63-591C-4E54-8238-458D3EFFD8C6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47A8E-2303-4072-B880-1BA55AABC50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7A8E-2303-4072-B880-1BA55AABC50E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FCD61-937D-4C9C-A07B-906173CB89D9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7E406-F670-49F6-9761-5E0A01D453E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FCD61-937D-4C9C-A07B-906173CB89D9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7E406-F670-49F6-9761-5E0A01D453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FCD61-937D-4C9C-A07B-906173CB89D9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7E406-F670-49F6-9761-5E0A01D453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FCD61-937D-4C9C-A07B-906173CB89D9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7E406-F670-49F6-9761-5E0A01D453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FCD61-937D-4C9C-A07B-906173CB89D9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7E406-F670-49F6-9761-5E0A01D453E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FCD61-937D-4C9C-A07B-906173CB89D9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7E406-F670-49F6-9761-5E0A01D453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FCD61-937D-4C9C-A07B-906173CB89D9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7E406-F670-49F6-9761-5E0A01D453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FCD61-937D-4C9C-A07B-906173CB89D9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7E406-F670-49F6-9761-5E0A01D453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FCD61-937D-4C9C-A07B-906173CB89D9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7E406-F670-49F6-9761-5E0A01D453E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FCD61-937D-4C9C-A07B-906173CB89D9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7E406-F670-49F6-9761-5E0A01D453E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FCD61-937D-4C9C-A07B-906173CB89D9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7E406-F670-49F6-9761-5E0A01D453E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82FCD61-937D-4C9C-A07B-906173CB89D9}" type="datetimeFigureOut">
              <a:rPr lang="pl-PL" smtClean="0"/>
              <a:pPr/>
              <a:t>2009-11-04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77E406-F670-49F6-9761-5E0A01D453E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200" b="1" dirty="0">
                <a:solidFill>
                  <a:schemeClr val="accent5"/>
                </a:solidFill>
                <a:latin typeface="Georgia" pitchFamily="18" charset="0"/>
                <a:ea typeface="DejaVu Sans Condensed" pitchFamily="34" charset="0"/>
                <a:cs typeface="DejaVu Sans Condensed" pitchFamily="34" charset="0"/>
              </a:rPr>
              <a:t>JEDEN ETAP Z ŻYCIA </a:t>
            </a:r>
            <a:r>
              <a:rPr lang="pl-PL" sz="3200" b="1" dirty="0" smtClean="0">
                <a:solidFill>
                  <a:schemeClr val="accent5"/>
                </a:solidFill>
                <a:latin typeface="Georgia" pitchFamily="18" charset="0"/>
                <a:ea typeface="DejaVu Sans Condensed" pitchFamily="34" charset="0"/>
                <a:cs typeface="DejaVu Sans Condensed" pitchFamily="34" charset="0"/>
              </a:rPr>
              <a:t/>
            </a:r>
            <a:br>
              <a:rPr lang="pl-PL" sz="3200" b="1" dirty="0" smtClean="0">
                <a:solidFill>
                  <a:schemeClr val="accent5"/>
                </a:solidFill>
                <a:latin typeface="Georgia" pitchFamily="18" charset="0"/>
                <a:ea typeface="DejaVu Sans Condensed" pitchFamily="34" charset="0"/>
                <a:cs typeface="DejaVu Sans Condensed" pitchFamily="34" charset="0"/>
              </a:rPr>
            </a:br>
            <a:r>
              <a:rPr lang="pl-PL" sz="3200" b="1" dirty="0" smtClean="0">
                <a:solidFill>
                  <a:schemeClr val="accent5"/>
                </a:solidFill>
                <a:latin typeface="Georgia" pitchFamily="18" charset="0"/>
                <a:ea typeface="DejaVu Sans Condensed" pitchFamily="34" charset="0"/>
                <a:cs typeface="DejaVu Sans Condensed" pitchFamily="34" charset="0"/>
              </a:rPr>
              <a:t>PATRONA SZKOŁY</a:t>
            </a:r>
            <a:br>
              <a:rPr lang="pl-PL" sz="3200" b="1" dirty="0" smtClean="0">
                <a:solidFill>
                  <a:schemeClr val="accent5"/>
                </a:solidFill>
                <a:latin typeface="Georgia" pitchFamily="18" charset="0"/>
                <a:ea typeface="DejaVu Sans Condensed" pitchFamily="34" charset="0"/>
                <a:cs typeface="DejaVu Sans Condensed" pitchFamily="34" charset="0"/>
              </a:rPr>
            </a:br>
            <a:r>
              <a:rPr lang="pl-PL" sz="3200" b="1" dirty="0" smtClean="0">
                <a:solidFill>
                  <a:schemeClr val="accent5"/>
                </a:solidFill>
                <a:latin typeface="Georgia" pitchFamily="18" charset="0"/>
                <a:ea typeface="DejaVu Sans Condensed" pitchFamily="34" charset="0"/>
                <a:cs typeface="DejaVu Sans Condensed" pitchFamily="34" charset="0"/>
              </a:rPr>
              <a:t> </a:t>
            </a:r>
            <a:r>
              <a:rPr lang="pl-PL" sz="3200" b="1" dirty="0">
                <a:solidFill>
                  <a:schemeClr val="accent5"/>
                </a:solidFill>
                <a:latin typeface="Georgia" pitchFamily="18" charset="0"/>
                <a:ea typeface="DejaVu Sans Condensed" pitchFamily="34" charset="0"/>
                <a:cs typeface="DejaVu Sans Condensed" pitchFamily="34" charset="0"/>
              </a:rPr>
              <a:t>ROMANA CZERNECKIEGO</a:t>
            </a:r>
            <a:endParaRPr lang="pl-PL" sz="3200" dirty="0">
              <a:solidFill>
                <a:schemeClr val="accent5"/>
              </a:solidFill>
              <a:latin typeface="Georgia" pitchFamily="18" charset="0"/>
              <a:ea typeface="DejaVu Sans Condensed" pitchFamily="34" charset="0"/>
              <a:cs typeface="DejaVu Sans Condensed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865084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accent5"/>
                </a:solidFill>
                <a:latin typeface="Georgia" pitchFamily="18" charset="0"/>
              </a:rPr>
              <a:t>BORYSŁAW</a:t>
            </a:r>
          </a:p>
          <a:p>
            <a: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  <a:t>LATA 1927- 1932</a:t>
            </a:r>
          </a:p>
          <a:p>
            <a:endParaRPr lang="pl-PL" sz="2800" dirty="0" smtClean="0">
              <a:solidFill>
                <a:schemeClr val="accent5"/>
              </a:solidFill>
              <a:latin typeface="Georgia" pitchFamily="18" charset="0"/>
            </a:endParaRPr>
          </a:p>
          <a:p>
            <a:endParaRPr lang="pl-PL" sz="2800" dirty="0" smtClean="0">
              <a:solidFill>
                <a:schemeClr val="accent5"/>
              </a:solidFill>
              <a:latin typeface="Georgia" pitchFamily="18" charset="0"/>
            </a:endParaRPr>
          </a:p>
          <a:p>
            <a:endParaRPr lang="pl-PL" sz="28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 algn="r"/>
            <a:endParaRPr lang="pl-PL" sz="12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 algn="ctr"/>
            <a:r>
              <a:rPr lang="pl-PL" sz="1200" dirty="0" smtClean="0">
                <a:solidFill>
                  <a:schemeClr val="accent5"/>
                </a:solidFill>
                <a:latin typeface="Georgia" pitchFamily="18" charset="0"/>
              </a:rPr>
              <a:t>                                             </a:t>
            </a:r>
          </a:p>
          <a:p>
            <a:pPr algn="ctr"/>
            <a:endParaRPr lang="pl-PL" sz="28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chemeClr val="accent5"/>
                </a:solidFill>
                <a:latin typeface="Georgia" pitchFamily="18" charset="0"/>
              </a:rPr>
              <a:t>DOJRZEWANIE PEDAGOGICZNE</a:t>
            </a:r>
            <a:endParaRPr lang="pl-PL" sz="3600" b="1" dirty="0">
              <a:solidFill>
                <a:schemeClr val="accent5"/>
              </a:solidFill>
              <a:latin typeface="Georg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900" dirty="0" smtClean="0">
                <a:solidFill>
                  <a:schemeClr val="accent5"/>
                </a:solidFill>
                <a:latin typeface="Georgia" pitchFamily="18" charset="0"/>
              </a:rPr>
              <a:t>                  Czas pracy z młodzieżą w Borysławiu stał się dla</a:t>
            </a:r>
          </a:p>
          <a:p>
            <a:pPr>
              <a:buNone/>
            </a:pPr>
            <a:r>
              <a:rPr lang="pl-PL" sz="1900" dirty="0" smtClean="0">
                <a:solidFill>
                  <a:schemeClr val="accent5"/>
                </a:solidFill>
                <a:latin typeface="Georgia" pitchFamily="18" charset="0"/>
              </a:rPr>
              <a:t>   R. Czerneckiego, nauczyciela j. polskiego, czasem pedagogicznego dojrzewania. Ogromne znaczenia miała współpraca z dyrektorem szkoły Zygmuntem Gerstenem, wybitnym pedagogiem, Profesor uważał go za doskonałość w zawodzie nauczycielskim. </a:t>
            </a:r>
          </a:p>
          <a:p>
            <a:pPr>
              <a:buNone/>
            </a:pPr>
            <a:endParaRPr lang="pl-PL" sz="19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>
              <a:buNone/>
            </a:pPr>
            <a:r>
              <a:rPr lang="pl-PL" sz="2400" dirty="0" smtClean="0">
                <a:solidFill>
                  <a:schemeClr val="accent5"/>
                </a:solidFill>
                <a:latin typeface="Georgia" pitchFamily="18" charset="0"/>
              </a:rPr>
              <a:t>„(…) on to nauczył go sztuki uczenia i wychowania, jemu zawdzięczał to, że stał się nauczycielem mistrzem.” </a:t>
            </a:r>
          </a:p>
          <a:p>
            <a:pPr>
              <a:buNone/>
            </a:pPr>
            <a:r>
              <a:rPr lang="pl-PL" sz="1200" dirty="0" smtClean="0">
                <a:solidFill>
                  <a:schemeClr val="accent5"/>
                </a:solidFill>
                <a:latin typeface="Georgia" pitchFamily="18" charset="0"/>
              </a:rPr>
              <a:t>                        Cytat z artykułu na temat R. Czerneckiego w gazetce szkolnej Gimnazjalista z dn. 12 XI 2004r. </a:t>
            </a:r>
            <a:endParaRPr lang="pl-PL" sz="1200" dirty="0"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accent5"/>
                </a:solidFill>
                <a:latin typeface="Georgia" pitchFamily="18" charset="0"/>
              </a:rPr>
              <a:t>WYJAZD Z BORYSŁAWIA</a:t>
            </a:r>
            <a:endParaRPr lang="pl-PL" sz="3600" b="1" dirty="0">
              <a:solidFill>
                <a:schemeClr val="accent5"/>
              </a:solidFill>
              <a:latin typeface="Georg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815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               W roku 1933 profesor R. Czernecki otrzymał pismo z Kuratorium           w Krakowie z angażem do Państwowego Gimnazjum im. Jana Śniadeckiego w Kielcach, a żona Janina do Żeńskiego Gimnazjum im. Błogosławionej Kingi. Fakt ten zamknął ważny etap życia i pracy R. Czerneckiego. </a:t>
            </a:r>
          </a:p>
          <a:p>
            <a:pPr>
              <a:buNone/>
            </a:pP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               Jak sam pisał w książce „Z Krzemieńca, Borysławia…” </a:t>
            </a:r>
          </a:p>
          <a:p>
            <a:pPr>
              <a:buNone/>
            </a:pP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„ (</a:t>
            </a:r>
            <a:r>
              <a:rPr lang="pl-PL" sz="1600" i="1" dirty="0" smtClean="0">
                <a:solidFill>
                  <a:schemeClr val="accent5"/>
                </a:solidFill>
                <a:latin typeface="Georgia" pitchFamily="18" charset="0"/>
              </a:rPr>
              <a:t>…) z mieszanymi uczuciami wyjeżdżałem z Borysławia(…) z żalem natomiast rozstawałem się z moimi wychowankami. (…) w dniu wyjazdy przyszli niemal wszyscy, przynieśli naręcze kwiatów i wręczyli </a:t>
            </a:r>
            <a:r>
              <a:rPr lang="pl-PL" sz="1600" i="1" smtClean="0">
                <a:solidFill>
                  <a:schemeClr val="accent5"/>
                </a:solidFill>
                <a:latin typeface="Georgia" pitchFamily="18" charset="0"/>
              </a:rPr>
              <a:t>mi </a:t>
            </a:r>
            <a:r>
              <a:rPr lang="pl-PL" sz="1600" i="1" smtClean="0">
                <a:solidFill>
                  <a:schemeClr val="accent5"/>
                </a:solidFill>
                <a:latin typeface="Georgia" pitchFamily="18" charset="0"/>
              </a:rPr>
              <a:t>album                    </a:t>
            </a:r>
            <a:r>
              <a:rPr lang="pl-PL" sz="1600" i="1" dirty="0" smtClean="0">
                <a:solidFill>
                  <a:schemeClr val="accent5"/>
                </a:solidFill>
                <a:latin typeface="Georgia" pitchFamily="18" charset="0"/>
              </a:rPr>
              <a:t>z dziesiątkami zdjęć ze wspólnych minionych przeżyć</a:t>
            </a: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.”</a:t>
            </a:r>
          </a:p>
          <a:p>
            <a:pPr>
              <a:buNone/>
            </a:pPr>
            <a:endParaRPr lang="pl-PL" sz="1400" dirty="0" smtClean="0">
              <a:solidFill>
                <a:schemeClr val="accent5"/>
              </a:solidFill>
              <a:latin typeface="Georgia" pitchFamily="18" charset="0"/>
            </a:endParaRPr>
          </a:p>
        </p:txBody>
      </p:sp>
      <p:pic>
        <p:nvPicPr>
          <p:cNvPr id="4" name="Obraz 3" descr="z_krzemien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857628"/>
            <a:ext cx="1857388" cy="27721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accent5"/>
                </a:solidFill>
                <a:latin typeface="Georgia" pitchFamily="18" charset="0"/>
              </a:rPr>
              <a:t>PLON PRACY PROFESORA</a:t>
            </a:r>
            <a:br>
              <a:rPr lang="pl-PL" sz="3200" b="1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3200" b="1" dirty="0" smtClean="0">
                <a:solidFill>
                  <a:schemeClr val="accent5"/>
                </a:solidFill>
                <a:latin typeface="Georgia" pitchFamily="18" charset="0"/>
              </a:rPr>
              <a:t> Z MŁODZIEŻĄ W BORYSŁAWIU</a:t>
            </a:r>
            <a:endParaRPr lang="pl-PL" sz="3200" b="1" dirty="0">
              <a:solidFill>
                <a:schemeClr val="accent5"/>
              </a:solidFill>
              <a:latin typeface="Georg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l-PL" sz="2000" dirty="0" smtClean="0">
                <a:solidFill>
                  <a:schemeClr val="accent5"/>
                </a:solidFill>
                <a:latin typeface="Georgia" pitchFamily="18" charset="0"/>
              </a:rPr>
              <a:t>        W ciągu lat pracy w tej szkole oddziaływał na rozwój moralny i wpajał wiedzę licznej grupie uczniów. Pod jego okiem rozwijali się z dzieci w młodzież, dojrzewali i kształtowali swoje postawy moralne, patriotyczne                   i światopoglądowe.              O wielkim wpływie Profesora na swoich uczniów świadczy piękny tekst na pierwszej stronie albumu. </a:t>
            </a:r>
          </a:p>
          <a:p>
            <a:pPr algn="ctr">
              <a:buNone/>
            </a:pPr>
            <a:endParaRPr lang="pl-PL" sz="1100" dirty="0" smtClean="0">
              <a:solidFill>
                <a:schemeClr val="accent5"/>
              </a:solidFill>
              <a:latin typeface="Georgia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100" dirty="0" smtClean="0">
                <a:solidFill>
                  <a:schemeClr val="accent5"/>
                </a:solidFill>
                <a:latin typeface="Georgia" pitchFamily="18" charset="0"/>
              </a:rPr>
              <a:t>                          „Kochany i Drogi Wychowawco!</a:t>
            </a:r>
          </a:p>
          <a:p>
            <a:pPr>
              <a:buNone/>
            </a:pPr>
            <a:r>
              <a:rPr lang="pl-PL" sz="1100" dirty="0" smtClean="0">
                <a:solidFill>
                  <a:schemeClr val="accent5"/>
                </a:solidFill>
                <a:latin typeface="Georgia" pitchFamily="18" charset="0"/>
              </a:rPr>
              <a:t>                                 Przez pięć lat dzieliłeś z nami radości i smutki, uczyłeś nas poznawać piękno i kochałeś  je.  Z lekcji literatury ojczystej robiłeś dla nas prawdziwe uczty duchowe – godziny  radości.</a:t>
            </a:r>
          </a:p>
          <a:p>
            <a:pPr>
              <a:buNone/>
            </a:pPr>
            <a:r>
              <a:rPr lang="pl-PL" sz="1100" dirty="0" smtClean="0">
                <a:solidFill>
                  <a:schemeClr val="accent5"/>
                </a:solidFill>
                <a:latin typeface="Georgia" pitchFamily="18" charset="0"/>
              </a:rPr>
              <a:t>                  Lecz głównym </a:t>
            </a:r>
            <a:r>
              <a:rPr lang="pl-PL" sz="1100" dirty="0" err="1" smtClean="0">
                <a:solidFill>
                  <a:schemeClr val="accent5"/>
                </a:solidFill>
                <a:latin typeface="Georgia" pitchFamily="18" charset="0"/>
              </a:rPr>
              <a:t>Twojem</a:t>
            </a:r>
            <a:r>
              <a:rPr lang="pl-PL" sz="1100" dirty="0" smtClean="0">
                <a:solidFill>
                  <a:schemeClr val="accent5"/>
                </a:solidFill>
                <a:latin typeface="Georgia" pitchFamily="18" charset="0"/>
              </a:rPr>
              <a:t> dążeniem było wychować nas na ludzi społecznych, pożytecznych. To osiągnąłeś w zupełności. My jako Twoi wychowankowie, kierujemy dziś życiem młodzieży gimnazjalnej, a stanowisko nasze zawdzięczamy Tobie, Kochany Wychowawco, i Twym cennym wskazówkom, których Ty nam nigdy nie skąpiłeś</a:t>
            </a:r>
          </a:p>
          <a:p>
            <a:pPr>
              <a:buNone/>
            </a:pPr>
            <a:r>
              <a:rPr lang="pl-PL" sz="1100" dirty="0" smtClean="0">
                <a:solidFill>
                  <a:schemeClr val="accent5"/>
                </a:solidFill>
                <a:latin typeface="Georgia" pitchFamily="18" charset="0"/>
              </a:rPr>
              <a:t>                  Kim Ty byłeś dla nas – trudno nam określić. Dobrym profesorem i wychowawcą, mało – byłeś raczej naszym starszym niezwykle wyrozumiałym przyjacielem. Dziś w chwili pożegnania </a:t>
            </a:r>
            <a:r>
              <a:rPr lang="pl-PL" sz="1100" dirty="0" err="1" smtClean="0">
                <a:solidFill>
                  <a:schemeClr val="accent5"/>
                </a:solidFill>
                <a:latin typeface="Georgia" pitchFamily="18" charset="0"/>
              </a:rPr>
              <a:t>przyjm</a:t>
            </a:r>
            <a:r>
              <a:rPr lang="pl-PL" sz="1100" dirty="0" smtClean="0">
                <a:solidFill>
                  <a:schemeClr val="accent5"/>
                </a:solidFill>
                <a:latin typeface="Georgia" pitchFamily="18" charset="0"/>
              </a:rPr>
              <a:t> od nas najgorętsze słowa podzięki za trzyletnią pracę wychowawczą oraz przyrzeczenie, że postępowaniem naszym przyniesiemy Ci chlubę.</a:t>
            </a:r>
          </a:p>
          <a:p>
            <a:pPr>
              <a:buNone/>
            </a:pPr>
            <a:r>
              <a:rPr lang="pl-PL" sz="1100" dirty="0" smtClean="0">
                <a:solidFill>
                  <a:schemeClr val="accent5"/>
                </a:solidFill>
                <a:latin typeface="Georgia" pitchFamily="18" charset="0"/>
              </a:rPr>
              <a:t>                        Życzymy Ci dużo szczęścia i powodzenia w życiu, a gdziekolwiek będziesz, byś był tak kochany,  jak wśród nas”.</a:t>
            </a:r>
            <a:endParaRPr lang="pl-PL" sz="1100" dirty="0">
              <a:solidFill>
                <a:schemeClr val="accent5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chemeClr val="accent5"/>
                </a:solidFill>
                <a:latin typeface="Georgia" pitchFamily="18" charset="0"/>
              </a:rPr>
              <a:t>DOTRZYMALI PRZYRZECZENIA</a:t>
            </a:r>
            <a:endParaRPr lang="pl-PL" sz="3600" b="1" dirty="0">
              <a:solidFill>
                <a:schemeClr val="accent5"/>
              </a:solidFill>
              <a:latin typeface="Georg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              Zaledwie po siedmiu latach historia przygotowała egzamin, dla uczniów Profesora, z patriotyzmu, odwagi i miłości Ojczyzny.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accent5"/>
                </a:solidFill>
                <a:latin typeface="Georgia" pitchFamily="18" charset="0"/>
              </a:rPr>
              <a:t>Tadeusz Szatrawski </a:t>
            </a: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– dowódca plutonu, poległ pod Przemyślem;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accent5"/>
                </a:solidFill>
                <a:latin typeface="Georgia" pitchFamily="18" charset="0"/>
              </a:rPr>
              <a:t>Jerzy Machnicki </a:t>
            </a: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– dowódca jugosłowiańskiej grupy partyzanckiej, poległ pod                                           Ljubljną;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accent5"/>
                </a:solidFill>
                <a:latin typeface="Georgia" pitchFamily="18" charset="0"/>
              </a:rPr>
              <a:t>Bronisław Słowik </a:t>
            </a: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– dowódca zwiadu, poległ pod Tobrukiem: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accent5"/>
                </a:solidFill>
                <a:latin typeface="Georgia" pitchFamily="18" charset="0"/>
              </a:rPr>
              <a:t>Ala Krawczykówna </a:t>
            </a: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– łączniczka Armii Krajowej, zastrzelona w czasie ucieczki</a:t>
            </a:r>
          </a:p>
          <a:p>
            <a:pPr>
              <a:buNone/>
            </a:pP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z transportu…</a:t>
            </a:r>
          </a:p>
          <a:p>
            <a:pPr>
              <a:buNone/>
            </a:pP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                                               CHWAŁA ICH PAMIĘCI!</a:t>
            </a:r>
          </a:p>
          <a:p>
            <a:pPr>
              <a:buNone/>
            </a:pP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                 Jak napisał Profesor we wspomnieniach:</a:t>
            </a:r>
          </a:p>
          <a:p>
            <a:pPr>
              <a:buNone/>
            </a:pP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      „ Setki moich </a:t>
            </a:r>
            <a:r>
              <a:rPr lang="pl-PL" sz="1600" dirty="0" err="1" smtClean="0">
                <a:solidFill>
                  <a:schemeClr val="accent5"/>
                </a:solidFill>
                <a:latin typeface="Georgia" pitchFamily="18" charset="0"/>
              </a:rPr>
              <a:t>borysławskich</a:t>
            </a: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 uczniów, dziewcząt i chłopców, zginęło śmiercią męczeńską  w komorach gazowych i spopielało w piecach Bełżca, Majdanka    i Oświęcimia.”</a:t>
            </a:r>
            <a:endParaRPr lang="pl-PL" sz="1600" dirty="0">
              <a:solidFill>
                <a:schemeClr val="accent5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646238" y="285750"/>
            <a:ext cx="74977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  <a:t/>
            </a:r>
            <a:b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  <a:t/>
            </a:r>
            <a:b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  <a:t/>
            </a:r>
            <a:b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  <a:t/>
            </a:r>
            <a:b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  <a:t/>
            </a:r>
            <a:b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1100" dirty="0" smtClean="0">
                <a:solidFill>
                  <a:schemeClr val="accent5"/>
                </a:solidFill>
                <a:latin typeface="Georgia" pitchFamily="18" charset="0"/>
              </a:rPr>
              <a:t> Opracowała: Natalia Konarska</a:t>
            </a:r>
            <a:br>
              <a:rPr lang="pl-PL" sz="1100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1100" dirty="0" smtClean="0">
                <a:solidFill>
                  <a:schemeClr val="accent5"/>
                </a:solidFill>
                <a:latin typeface="Georgia" pitchFamily="18" charset="0"/>
              </a:rPr>
              <a:t>   uczennica kl. III c</a:t>
            </a:r>
            <a:br>
              <a:rPr lang="pl-PL" sz="1100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1100" dirty="0" smtClean="0">
                <a:solidFill>
                  <a:schemeClr val="accent5"/>
                </a:solidFill>
                <a:latin typeface="Georgia" pitchFamily="18" charset="0"/>
              </a:rPr>
              <a:t>    Gimnazjum Publiczne im. Romana Czerneckiego w Słupi</a:t>
            </a:r>
            <a:r>
              <a:rPr lang="pl-PL" sz="2400" dirty="0" smtClean="0">
                <a:solidFill>
                  <a:schemeClr val="accent5"/>
                </a:solidFill>
                <a:latin typeface="Georgia" pitchFamily="18" charset="0"/>
              </a:rPr>
              <a:t/>
            </a:r>
            <a:br>
              <a:rPr lang="pl-PL" sz="2400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  <a:t/>
            </a:r>
            <a:b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  <a:t/>
            </a:r>
            <a:b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  <a:t>Literatura:</a:t>
            </a:r>
            <a:b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1800" dirty="0" smtClean="0">
                <a:solidFill>
                  <a:schemeClr val="accent5"/>
                </a:solidFill>
                <a:latin typeface="Georgia" pitchFamily="18" charset="0"/>
              </a:rPr>
              <a:t>Roman Czernecki „z Krzemieńca, Borysławia…”</a:t>
            </a:r>
            <a:br>
              <a:rPr lang="pl-PL" sz="1800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1800" dirty="0" smtClean="0">
                <a:solidFill>
                  <a:schemeClr val="accent5"/>
                </a:solidFill>
                <a:latin typeface="Georgia" pitchFamily="18" charset="0"/>
              </a:rPr>
              <a:t>„Gimnazjalista”- pismo szkolne Gimnazjum Publicznego im. Profesora Romana Czerneckiego, wydanie specjalne z 12 listopada 2004r.</a:t>
            </a:r>
            <a:br>
              <a:rPr lang="pl-PL" sz="1800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2700" dirty="0" smtClean="0">
                <a:solidFill>
                  <a:schemeClr val="accent5"/>
                </a:solidFill>
                <a:latin typeface="Georgia" pitchFamily="18" charset="0"/>
              </a:rPr>
              <a:t>Zdjęcia:</a:t>
            </a:r>
            <a:br>
              <a:rPr lang="pl-PL" sz="2700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1800" dirty="0" smtClean="0">
                <a:solidFill>
                  <a:schemeClr val="accent5"/>
                </a:solidFill>
                <a:latin typeface="Georgia" pitchFamily="18" charset="0"/>
              </a:rPr>
              <a:t>Materiały przekazane gimnazjum w Słupi przez Rodzinę Romana Czerneckiego.</a:t>
            </a:r>
            <a:br>
              <a:rPr lang="pl-PL" sz="1800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1800" dirty="0" err="1" smtClean="0">
                <a:solidFill>
                  <a:schemeClr val="accent5"/>
                </a:solidFill>
                <a:latin typeface="Georgia" pitchFamily="18" charset="0"/>
              </a:rPr>
              <a:t>www.edu.efc.pl</a:t>
            </a:r>
            <a:endParaRPr lang="pl-PL" sz="1800" dirty="0">
              <a:solidFill>
                <a:schemeClr val="accent5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    </a:t>
            </a:r>
            <a:r>
              <a:rPr lang="pl-PL" b="1" dirty="0" smtClean="0">
                <a:solidFill>
                  <a:schemeClr val="accent5"/>
                </a:solidFill>
                <a:latin typeface="Georgia" pitchFamily="18" charset="0"/>
              </a:rPr>
              <a:t>ROMAN CZERNECKI</a:t>
            </a:r>
            <a:r>
              <a:rPr lang="pl-PL" dirty="0" smtClean="0">
                <a:solidFill>
                  <a:schemeClr val="accent5"/>
                </a:solidFill>
                <a:latin typeface="Georgia" pitchFamily="18" charset="0"/>
              </a:rPr>
              <a:t/>
            </a:r>
            <a:br>
              <a:rPr lang="pl-PL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dirty="0" smtClean="0">
                <a:solidFill>
                  <a:schemeClr val="accent5"/>
                </a:solidFill>
                <a:latin typeface="Georgia" pitchFamily="18" charset="0"/>
              </a:rPr>
              <a:t> </a:t>
            </a:r>
            <a:r>
              <a:rPr lang="pl-PL" sz="2800" dirty="0" smtClean="0">
                <a:solidFill>
                  <a:schemeClr val="accent5"/>
                </a:solidFill>
                <a:latin typeface="Georgia" pitchFamily="18" charset="0"/>
              </a:rPr>
              <a:t>(1904-1986)</a:t>
            </a:r>
            <a:endParaRPr lang="pl-PL" sz="2800" dirty="0">
              <a:solidFill>
                <a:schemeClr val="accent5"/>
              </a:solidFill>
              <a:latin typeface="Georgia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3857620" y="1500174"/>
            <a:ext cx="5000628" cy="466407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sz="10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                  </a:t>
            </a:r>
            <a:r>
              <a:rPr lang="pl-PL" sz="1000" dirty="0" smtClean="0">
                <a:solidFill>
                  <a:schemeClr val="accent5"/>
                </a:solidFill>
                <a:latin typeface="Georgia" pitchFamily="18" charset="0"/>
              </a:rPr>
              <a:t>Wybitny Polak, który zostawił po sobie wielkie dziedzictwo. Przez całe życie zawodowe był pedagogiem i pracował z młodzieżą. </a:t>
            </a:r>
          </a:p>
          <a:p>
            <a:pPr>
              <a:buNone/>
            </a:pPr>
            <a:r>
              <a:rPr lang="pl-PL" sz="1000" dirty="0" smtClean="0">
                <a:solidFill>
                  <a:schemeClr val="accent5"/>
                </a:solidFill>
                <a:latin typeface="Georgia" pitchFamily="18" charset="0"/>
              </a:rPr>
              <a:t>                 Urodzony  14 maja 1904r w Sielcu. Dzieciństwo i młodość  spędził na Kresach Wschodnich. </a:t>
            </a:r>
          </a:p>
          <a:p>
            <a:pPr>
              <a:buNone/>
            </a:pPr>
            <a:r>
              <a:rPr lang="pl-PL" sz="1000" dirty="0" smtClean="0">
                <a:solidFill>
                  <a:schemeClr val="accent5"/>
                </a:solidFill>
                <a:latin typeface="Georgia" pitchFamily="18" charset="0"/>
              </a:rPr>
              <a:t>                        Studiował na Uniwersytecie Jana Kazimierza we Lwowie filologię polską i historię filozofii. Po studiach został asystentem prof. W.  </a:t>
            </a:r>
            <a:r>
              <a:rPr lang="pl-PL" sz="1000" dirty="0" err="1" smtClean="0">
                <a:solidFill>
                  <a:schemeClr val="accent5"/>
                </a:solidFill>
                <a:latin typeface="Georgia" pitchFamily="18" charset="0"/>
              </a:rPr>
              <a:t>Bruchnalskiego</a:t>
            </a:r>
            <a:r>
              <a:rPr lang="pl-PL" sz="1000" dirty="0" smtClean="0">
                <a:solidFill>
                  <a:schemeClr val="accent5"/>
                </a:solidFill>
                <a:latin typeface="Georgia" pitchFamily="18" charset="0"/>
              </a:rPr>
              <a:t>. </a:t>
            </a:r>
          </a:p>
          <a:p>
            <a:pPr>
              <a:buNone/>
            </a:pPr>
            <a:r>
              <a:rPr lang="pl-PL" sz="1000" dirty="0" smtClean="0">
                <a:solidFill>
                  <a:schemeClr val="accent5"/>
                </a:solidFill>
                <a:latin typeface="Georgia" pitchFamily="18" charset="0"/>
              </a:rPr>
              <a:t>                 Następnie rozpoczął pracę w Gimnazjum T. Czackiego w Krzemieńcu. Kolejnym etapem pracy Profesora było gimnazjum w Borysławiu.  Roman  Czernecki  przez siedem lat pracował w Gimnazjum  im. J. Śniadeckiego   w Kielcach. W 1939 r. otrzymał stanowisko dyrektora  gimnazjum w  Kętach, ale podjęcie pracy uniemożliwił wybuch  wojny.</a:t>
            </a:r>
          </a:p>
          <a:p>
            <a:pPr>
              <a:buNone/>
            </a:pPr>
            <a:r>
              <a:rPr lang="pl-PL" sz="1000" dirty="0" smtClean="0">
                <a:solidFill>
                  <a:schemeClr val="accent5"/>
                </a:solidFill>
                <a:latin typeface="Georgia" pitchFamily="18" charset="0"/>
              </a:rPr>
              <a:t>                Podczas wojny podjął się organizacji tajnego nauczania w Słupi Jędrzejowskiej. Pseudonim w Armii Krajowej „Wrzos”. W latach 1939-1945  prowadził tajne  gimnazjum  i liceum oraz filię Uniwersytetu Jagiellońskiego. Po wojnie został mianowany dyrektorem  Szczekocińskich Zakładów  Naukowych,  które powstały z przekształcenia zespołu szkół w Szczekocinach.</a:t>
            </a:r>
          </a:p>
          <a:p>
            <a:pPr>
              <a:buNone/>
            </a:pPr>
            <a:r>
              <a:rPr lang="pl-PL" sz="1000" dirty="0" smtClean="0">
                <a:solidFill>
                  <a:schemeClr val="accent5"/>
                </a:solidFill>
                <a:latin typeface="Georgia" pitchFamily="18" charset="0"/>
              </a:rPr>
              <a:t>              Kolejnym  etapem w pracy Profesora  było objęcie, w roku 1950, stanowiska kuratora  okręgu szkolnego w Zielonej Górze. W 1952 zostaje prorektorem w Państwowej Wyższej Szkole Pedagogicznej  w Gdańsku. Następnie  przyjmuje stanowisko dyrektora  Studium  Nauczycielskiego dla Pracujących w Warszawie   jak również Centralnej Dyrekcji Kursów w Polsce. </a:t>
            </a:r>
          </a:p>
          <a:p>
            <a:pPr>
              <a:buNone/>
            </a:pPr>
            <a:r>
              <a:rPr lang="pl-PL" sz="1000" dirty="0" smtClean="0">
                <a:solidFill>
                  <a:schemeClr val="accent5"/>
                </a:solidFill>
                <a:latin typeface="Georgia" pitchFamily="18" charset="0"/>
              </a:rPr>
              <a:t>                w 1974 roku przechodzi na emeryturę. Nie zaprzestaje jednak pracy dydaktycznej, od  1974 do 1980 r. prowadzi wykłady z historii filozofii na Politechnice Warszawskiej. </a:t>
            </a:r>
          </a:p>
          <a:p>
            <a:pPr>
              <a:buNone/>
            </a:pPr>
            <a:r>
              <a:rPr lang="pl-PL" sz="1000" dirty="0" smtClean="0">
                <a:solidFill>
                  <a:schemeClr val="accent5"/>
                </a:solidFill>
                <a:latin typeface="Georgia" pitchFamily="18" charset="0"/>
              </a:rPr>
              <a:t>               Roman Czernecki zmarł  13 grudnia  1986 roku. Został pochowany w Warszawie na cmentarzu powązkowskim.</a:t>
            </a:r>
          </a:p>
          <a:p>
            <a:pPr>
              <a:buNone/>
            </a:pPr>
            <a:r>
              <a:rPr lang="pl-PL" sz="1000" dirty="0" smtClean="0">
                <a:solidFill>
                  <a:schemeClr val="accent5"/>
                </a:solidFill>
                <a:latin typeface="Georgia" pitchFamily="18" charset="0"/>
              </a:rPr>
              <a:t>               Odznaczenia Romana Czerneckiego: Krzyż z Mieczami, Krzyż Partyzancki, Krzyż Armii Krajowej, Krzyż Kawalerski Polonia </a:t>
            </a:r>
            <a:r>
              <a:rPr lang="pl-PL" sz="1000" dirty="0" err="1" smtClean="0">
                <a:solidFill>
                  <a:schemeClr val="accent5"/>
                </a:solidFill>
                <a:latin typeface="Georgia" pitchFamily="18" charset="0"/>
              </a:rPr>
              <a:t>Restituta</a:t>
            </a:r>
            <a:r>
              <a:rPr lang="pl-PL" sz="1000" dirty="0" smtClean="0">
                <a:solidFill>
                  <a:schemeClr val="accent5"/>
                </a:solidFill>
                <a:latin typeface="Georgia" pitchFamily="18" charset="0"/>
              </a:rPr>
              <a:t>, Medal Komisji Edukacji Narodowej i inne.</a:t>
            </a:r>
          </a:p>
        </p:txBody>
      </p:sp>
      <p:pic>
        <p:nvPicPr>
          <p:cNvPr id="5" name="irc_mi" descr="http://www.efc.edu.pl/website/var/tmp/thumb_922__zoom.jpe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271464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accent5"/>
                </a:solidFill>
                <a:latin typeface="Georgia" pitchFamily="18" charset="0"/>
              </a:rPr>
              <a:t>ROMAN CZERNECKI-</a:t>
            </a:r>
            <a:br>
              <a:rPr lang="pl-PL" sz="2800" b="1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2400" b="1" dirty="0" smtClean="0">
                <a:solidFill>
                  <a:schemeClr val="accent5"/>
                </a:solidFill>
                <a:latin typeface="Georgia" pitchFamily="18" charset="0"/>
              </a:rPr>
              <a:t>PATRON</a:t>
            </a:r>
            <a:r>
              <a:rPr lang="pl-PL" sz="2800" b="1" dirty="0" smtClean="0">
                <a:solidFill>
                  <a:schemeClr val="accent5"/>
                </a:solidFill>
                <a:latin typeface="Georgia" pitchFamily="18" charset="0"/>
              </a:rPr>
              <a:t> </a:t>
            </a:r>
            <a:r>
              <a:rPr lang="pl-PL" sz="2400" b="1" dirty="0" smtClean="0">
                <a:solidFill>
                  <a:schemeClr val="accent5"/>
                </a:solidFill>
                <a:latin typeface="Georgia" pitchFamily="18" charset="0"/>
              </a:rPr>
              <a:t>GIMNAZJUM PUBLICZNEGO W  SŁUPI</a:t>
            </a:r>
            <a:endParaRPr lang="pl-PL" sz="2400" b="1" dirty="0">
              <a:solidFill>
                <a:schemeClr val="accent5"/>
              </a:solidFill>
              <a:latin typeface="Georgia" pitchFamily="18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4294967295"/>
          </p:nvPr>
        </p:nvSpPr>
        <p:spPr>
          <a:xfrm>
            <a:off x="2285984" y="1406525"/>
            <a:ext cx="5357850" cy="6985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pl-PL" sz="6400" dirty="0" smtClean="0">
                <a:solidFill>
                  <a:schemeClr val="accent5"/>
                </a:solidFill>
                <a:latin typeface="Georgia" pitchFamily="18" charset="0"/>
              </a:rPr>
              <a:t>12 XI 2004r. Gimnazjum Publicznemu w Słupi</a:t>
            </a:r>
          </a:p>
          <a:p>
            <a:pPr algn="ctr">
              <a:buNone/>
            </a:pPr>
            <a:r>
              <a:rPr lang="pl-PL" sz="6400" dirty="0" smtClean="0">
                <a:solidFill>
                  <a:schemeClr val="accent5"/>
                </a:solidFill>
                <a:latin typeface="Georgia" pitchFamily="18" charset="0"/>
              </a:rPr>
              <a:t> nadano imię  Profesora Romana Czerneckiego</a:t>
            </a:r>
          </a:p>
          <a:p>
            <a:pPr algn="ctr">
              <a:buNone/>
            </a:pPr>
            <a:r>
              <a:rPr lang="pl-PL" sz="4000" dirty="0" smtClean="0">
                <a:solidFill>
                  <a:schemeClr val="tx1"/>
                </a:solidFill>
                <a:latin typeface="Georgia" pitchFamily="18" charset="0"/>
              </a:rPr>
              <a:t>Tablica  pamiątkowa w budynku  gimnazjum</a:t>
            </a:r>
            <a:endParaRPr lang="pl-PL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Symbol zastępczy zawartości 3" descr="_DSC829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371725"/>
            <a:ext cx="6143668" cy="351631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chemeClr val="accent5"/>
                </a:solidFill>
                <a:latin typeface="Georgia" pitchFamily="18" charset="0"/>
              </a:rPr>
              <a:t>BORYSŁAW-</a:t>
            </a:r>
            <a:br>
              <a:rPr lang="pl-PL" b="1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b="1" dirty="0" smtClean="0">
                <a:solidFill>
                  <a:schemeClr val="accent5"/>
                </a:solidFill>
                <a:latin typeface="Georgia" pitchFamily="18" charset="0"/>
              </a:rPr>
              <a:t>historycznie i obecnie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sz="1400" b="1" i="1" dirty="0" smtClean="0">
                <a:latin typeface="Georgia" pitchFamily="18" charset="0"/>
              </a:rPr>
              <a:t>OBECNIE</a:t>
            </a:r>
          </a:p>
          <a:p>
            <a:pPr>
              <a:buNone/>
            </a:pPr>
            <a:r>
              <a:rPr lang="pl-PL" sz="1400" b="1" i="1" dirty="0" smtClean="0">
                <a:solidFill>
                  <a:schemeClr val="accent5"/>
                </a:solidFill>
                <a:latin typeface="Georgia" pitchFamily="18" charset="0"/>
              </a:rPr>
              <a:t>                 Borysław</a:t>
            </a:r>
            <a:r>
              <a:rPr lang="pl-PL" sz="1400" b="1" dirty="0" smtClean="0">
                <a:solidFill>
                  <a:schemeClr val="accent5"/>
                </a:solidFill>
                <a:latin typeface="Georgia" pitchFamily="18" charset="0"/>
              </a:rPr>
              <a:t>,</a:t>
            </a:r>
            <a:r>
              <a:rPr lang="pl-PL" sz="1400" dirty="0" smtClean="0">
                <a:solidFill>
                  <a:schemeClr val="accent5"/>
                </a:solidFill>
                <a:latin typeface="Georgia" pitchFamily="18" charset="0"/>
              </a:rPr>
              <a:t> miasto na Ukrainie,      w obwodzie lwowskim, w rejonie drohobyckim, nad rzeką Tyśmienicą. Był ośrodkiem wydobycia ropy, gazu ziemnego                    i ozokerytu.</a:t>
            </a:r>
          </a:p>
          <a:p>
            <a:pPr algn="ctr">
              <a:buNone/>
            </a:pPr>
            <a:r>
              <a:rPr lang="pl-PL" sz="1400" b="1" i="1" dirty="0" smtClean="0">
                <a:latin typeface="Georgia" pitchFamily="18" charset="0"/>
              </a:rPr>
              <a:t>HISTORYCZNIE</a:t>
            </a:r>
          </a:p>
          <a:p>
            <a:pPr>
              <a:buNone/>
            </a:pPr>
            <a:r>
              <a:rPr lang="pl-PL" sz="1400" dirty="0" smtClean="0">
                <a:solidFill>
                  <a:schemeClr val="accent5"/>
                </a:solidFill>
                <a:latin typeface="Georgia" pitchFamily="18" charset="0"/>
              </a:rPr>
              <a:t>              </a:t>
            </a:r>
            <a:r>
              <a:rPr lang="pl-PL" sz="1400" b="1" dirty="0" smtClean="0">
                <a:solidFill>
                  <a:schemeClr val="accent5"/>
                </a:solidFill>
                <a:latin typeface="Georgia" pitchFamily="18" charset="0"/>
              </a:rPr>
              <a:t>Borysław, o</a:t>
            </a:r>
            <a:r>
              <a:rPr lang="pl-PL" sz="1400" dirty="0" smtClean="0">
                <a:solidFill>
                  <a:schemeClr val="accent5"/>
                </a:solidFill>
                <a:latin typeface="Georgia" pitchFamily="18" charset="0"/>
              </a:rPr>
              <a:t>d XIV wieku znajdował się  w granicach Królestwa Polskiego, następnie w Rzeczypospolitej. Po 1772 r. został wcielony do monarchii Habsburgów, pozostawał w jej składzie na terytorium kraju koronnego Galicji do upadku </a:t>
            </a:r>
            <a:r>
              <a:rPr lang="pl-PL" sz="1400" dirty="0" err="1" smtClean="0">
                <a:solidFill>
                  <a:schemeClr val="accent5"/>
                </a:solidFill>
                <a:latin typeface="Georgia" pitchFamily="18" charset="0"/>
              </a:rPr>
              <a:t>Austro</a:t>
            </a:r>
            <a:r>
              <a:rPr lang="pl-PL" sz="1400" dirty="0" smtClean="0">
                <a:solidFill>
                  <a:schemeClr val="accent5"/>
                </a:solidFill>
                <a:latin typeface="Georgia" pitchFamily="18" charset="0"/>
              </a:rPr>
              <a:t> -Węgier (1918).</a:t>
            </a:r>
          </a:p>
          <a:p>
            <a:pPr>
              <a:buNone/>
            </a:pPr>
            <a:r>
              <a:rPr lang="pl-PL" sz="1400" dirty="0" smtClean="0">
                <a:solidFill>
                  <a:schemeClr val="accent5"/>
                </a:solidFill>
                <a:latin typeface="Georgia" pitchFamily="18" charset="0"/>
              </a:rPr>
              <a:t>              W II </a:t>
            </a:r>
            <a:r>
              <a:rPr lang="pl-PL" sz="1400" dirty="0" err="1" smtClean="0">
                <a:solidFill>
                  <a:schemeClr val="accent5"/>
                </a:solidFill>
                <a:latin typeface="Georgia" pitchFamily="18" charset="0"/>
              </a:rPr>
              <a:t>poł</a:t>
            </a:r>
            <a:r>
              <a:rPr lang="pl-PL" sz="1400" dirty="0" smtClean="0">
                <a:solidFill>
                  <a:schemeClr val="accent5"/>
                </a:solidFill>
                <a:latin typeface="Georgia" pitchFamily="18" charset="0"/>
              </a:rPr>
              <a:t>. XIX w. Borysław został  centrum przemysłu naftowego, (Borysławskie Zagłębie Naftowe). Około 1886 roku  w rejonie miasta wyrosło kilkanaście tysięcy szybów naftowych i powstało blisko tysiąc zajmujących się ich eksploatacją przedsiębiorstw zatrudniających ponad dziesięć tysięcy osób.</a:t>
            </a:r>
          </a:p>
          <a:p>
            <a:pPr>
              <a:buNone/>
            </a:pPr>
            <a:r>
              <a:rPr lang="pl-PL" sz="1400" dirty="0" smtClean="0">
                <a:solidFill>
                  <a:schemeClr val="accent5"/>
                </a:solidFill>
                <a:latin typeface="Georgia" pitchFamily="18" charset="0"/>
              </a:rPr>
              <a:t>                Od 15 marca 1923 do 16 sierpnia 1945 w granicach Polski. </a:t>
            </a:r>
          </a:p>
          <a:p>
            <a:endParaRPr lang="pl-PL" sz="16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5286380" y="1643050"/>
            <a:ext cx="3657600" cy="46634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1000" dirty="0" smtClean="0">
                <a:latin typeface="Georgia" pitchFamily="18" charset="0"/>
              </a:rPr>
              <a:t>BORYSŁAW ( lata dwudzieste i trzydzieste XX w.)</a:t>
            </a:r>
            <a:endParaRPr lang="pl-PL" sz="1000" dirty="0">
              <a:latin typeface="Georgia" pitchFamily="18" charset="0"/>
            </a:endParaRPr>
          </a:p>
        </p:txBody>
      </p:sp>
      <p:pic>
        <p:nvPicPr>
          <p:cNvPr id="1026" name="Picture 2" descr="http://fototapeta.art.pl/2011/i/bor/boryslaw-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928802"/>
            <a:ext cx="2857520" cy="1785950"/>
          </a:xfrm>
          <a:prstGeom prst="rect">
            <a:avLst/>
          </a:prstGeom>
          <a:noFill/>
        </p:spPr>
      </p:pic>
      <p:pic>
        <p:nvPicPr>
          <p:cNvPr id="1030" name="Picture 6" descr="http://www.beskidniski.org.pl/szlaki/naftowy/foto/bor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857628"/>
            <a:ext cx="321471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5"/>
                </a:solidFill>
                <a:latin typeface="Georgia" pitchFamily="18" charset="0"/>
              </a:rPr>
              <a:t>W GIMNAZJUM </a:t>
            </a:r>
            <a:br>
              <a:rPr lang="pl-PL" b="1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b="1" dirty="0" smtClean="0">
                <a:solidFill>
                  <a:schemeClr val="accent5"/>
                </a:solidFill>
                <a:latin typeface="Georgia" pitchFamily="18" charset="0"/>
              </a:rPr>
              <a:t>FIRMY „NAFTA”</a:t>
            </a:r>
            <a:endParaRPr lang="pl-PL" b="1" dirty="0">
              <a:solidFill>
                <a:schemeClr val="accent5"/>
              </a:solidFill>
              <a:latin typeface="Georgia" pitchFamily="18" charset="0"/>
            </a:endParaRPr>
          </a:p>
        </p:txBody>
      </p:sp>
      <p:pic>
        <p:nvPicPr>
          <p:cNvPr id="5" name="Symbol zastępczy zawartości 4" descr="_DSC8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3657600" cy="2144684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5072066" y="357167"/>
            <a:ext cx="4071934" cy="58785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>
                <a:solidFill>
                  <a:schemeClr val="accent5"/>
                </a:solidFill>
                <a:latin typeface="Georgia" pitchFamily="18" charset="0"/>
              </a:rPr>
              <a:t>         </a:t>
            </a:r>
          </a:p>
          <a:p>
            <a:pPr>
              <a:buNone/>
            </a:pPr>
            <a:endParaRPr lang="pl-PL" sz="20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>
              <a:buNone/>
            </a:pPr>
            <a:endParaRPr lang="pl-PL" sz="20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>
              <a:buNone/>
            </a:pPr>
            <a:r>
              <a:rPr lang="pl-PL" sz="2000" dirty="0" smtClean="0">
                <a:solidFill>
                  <a:schemeClr val="accent5"/>
                </a:solidFill>
                <a:latin typeface="Georgia" pitchFamily="18" charset="0"/>
              </a:rPr>
              <a:t>         W latach 1927-1932 </a:t>
            </a:r>
          </a:p>
          <a:p>
            <a:pPr>
              <a:buNone/>
            </a:pPr>
            <a:r>
              <a:rPr lang="pl-PL" sz="2000" dirty="0" smtClean="0">
                <a:solidFill>
                  <a:schemeClr val="accent5"/>
                </a:solidFill>
                <a:latin typeface="Georgia" pitchFamily="18" charset="0"/>
              </a:rPr>
              <a:t> Roman Czernecki, wraz</a:t>
            </a:r>
          </a:p>
          <a:p>
            <a:pPr>
              <a:buNone/>
            </a:pPr>
            <a:r>
              <a:rPr lang="pl-PL" sz="2000" dirty="0" smtClean="0">
                <a:solidFill>
                  <a:schemeClr val="accent5"/>
                </a:solidFill>
                <a:latin typeface="Georgia" pitchFamily="18" charset="0"/>
              </a:rPr>
              <a:t> z żoną Janiną, pracował </a:t>
            </a:r>
          </a:p>
          <a:p>
            <a:pPr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/>
                </a:solidFill>
                <a:latin typeface="Georgia" pitchFamily="18" charset="0"/>
              </a:rPr>
              <a:t> w prywatnym gimnazjum humanistycznym </a:t>
            </a:r>
          </a:p>
          <a:p>
            <a:pPr>
              <a:lnSpc>
                <a:spcPct val="150000"/>
              </a:lnSpc>
              <a:buNone/>
            </a:pPr>
            <a:r>
              <a:rPr lang="pl-PL" sz="2000" dirty="0" smtClean="0">
                <a:solidFill>
                  <a:schemeClr val="accent5"/>
                </a:solidFill>
                <a:latin typeface="Georgia" pitchFamily="18" charset="0"/>
              </a:rPr>
              <a:t>w Borysławiu firmy „Nafta”.</a:t>
            </a:r>
          </a:p>
          <a:p>
            <a:pPr>
              <a:buNone/>
            </a:pPr>
            <a:endParaRPr lang="pl-PL" sz="20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>
              <a:buNone/>
            </a:pPr>
            <a:endParaRPr lang="pl-PL" sz="20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>
              <a:buNone/>
            </a:pPr>
            <a:endParaRPr lang="pl-PL" sz="20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>
              <a:buNone/>
            </a:pPr>
            <a:r>
              <a:rPr lang="pl-PL" sz="1100" dirty="0" smtClean="0">
                <a:solidFill>
                  <a:schemeClr val="accent5"/>
                </a:solidFill>
                <a:latin typeface="Georgia" pitchFamily="18" charset="0"/>
              </a:rPr>
              <a:t>Na zdjęciu gimnazjum w Borysławiu</a:t>
            </a:r>
            <a:endParaRPr lang="pl-PL" sz="1100" dirty="0">
              <a:solidFill>
                <a:schemeClr val="accent5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accent5"/>
                </a:solidFill>
                <a:latin typeface="Georgia" pitchFamily="18" charset="0"/>
              </a:rPr>
              <a:t>MŁODZIEŻ BORYSŁAWSKA</a:t>
            </a:r>
            <a:endParaRPr lang="pl-PL" sz="3600" b="1" dirty="0">
              <a:solidFill>
                <a:schemeClr val="accent5"/>
              </a:solidFill>
              <a:latin typeface="Georg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    </a:t>
            </a:r>
          </a:p>
          <a:p>
            <a:pPr>
              <a:buNone/>
            </a:pPr>
            <a:endParaRPr lang="pl-PL" sz="16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>
              <a:buNone/>
            </a:pPr>
            <a:endParaRPr lang="pl-PL" sz="16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>
              <a:buNone/>
            </a:pPr>
            <a:endParaRPr lang="pl-PL" sz="16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>
              <a:buNone/>
            </a:pPr>
            <a:endParaRPr lang="pl-PL" sz="16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>
              <a:buNone/>
            </a:pPr>
            <a:endParaRPr lang="pl-PL" sz="16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>
              <a:buNone/>
            </a:pPr>
            <a:endParaRPr lang="pl-PL" sz="16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>
              <a:buNone/>
            </a:pPr>
            <a:endParaRPr lang="pl-PL" sz="16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>
              <a:buNone/>
            </a:pPr>
            <a:endParaRPr lang="pl-PL" sz="16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>
              <a:buNone/>
            </a:pP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             </a:t>
            </a:r>
          </a:p>
          <a:p>
            <a:pPr>
              <a:buNone/>
            </a:pPr>
            <a:endParaRPr lang="pl-PL" sz="16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pl-PL" sz="1200" dirty="0" smtClean="0">
                <a:latin typeface="Georgia" pitchFamily="18" charset="0"/>
              </a:rPr>
              <a:t>                                                                                           Młodzież młodszych klas </a:t>
            </a:r>
            <a:endParaRPr lang="pl-PL" sz="1300" dirty="0" smtClean="0">
              <a:latin typeface="Georgia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            Młodzież gimnazjalna była dwóch narodowości, polskiej i żydowskiej. Pochodziła         z różnych warstw społecznych co powodowało, że nie tworzyła jednolitego organizmu społecznego w gimnazjum. Zadaniem nauczycieli humanistów w tej zróżnicowanej grupie uczniowskiej było podsuwanie młodzieży wzorów i modeli bezinteresownego społecznego zaangażowania, kształtowanie postaw patriotycznych oraz głęboko ideowych na podstawie historii ojczystej i literatury narodowej.</a:t>
            </a:r>
          </a:p>
          <a:p>
            <a:pPr>
              <a:buNone/>
            </a:pPr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  </a:t>
            </a:r>
            <a:endParaRPr lang="pl-PL" sz="1600" dirty="0">
              <a:solidFill>
                <a:schemeClr val="accent5"/>
              </a:solidFill>
              <a:latin typeface="Georgia" pitchFamily="18" charset="0"/>
            </a:endParaRPr>
          </a:p>
        </p:txBody>
      </p:sp>
      <p:pic>
        <p:nvPicPr>
          <p:cNvPr id="4" name="Obraz 3" descr="_DSC8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142984"/>
            <a:ext cx="5429288" cy="292614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accent5"/>
                </a:solidFill>
                <a:latin typeface="Georgia" pitchFamily="18" charset="0"/>
              </a:rPr>
              <a:t>DZIAŁANIA WYCHOWAWCZE PODEJMOWANE W GIMNAZJUM </a:t>
            </a:r>
            <a:br>
              <a:rPr lang="pl-PL" sz="2800" b="1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2800" b="1" dirty="0" smtClean="0">
                <a:solidFill>
                  <a:schemeClr val="accent5"/>
                </a:solidFill>
                <a:latin typeface="Georgia" pitchFamily="18" charset="0"/>
              </a:rPr>
              <a:t>W BORYSŁAWIU</a:t>
            </a:r>
            <a:endParaRPr lang="pl-PL" sz="2800" b="1" dirty="0">
              <a:solidFill>
                <a:schemeClr val="accent5"/>
              </a:solidFill>
              <a:latin typeface="Georgia" pitchFamily="18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pl-PL" sz="1600" dirty="0" smtClean="0">
              <a:latin typeface="Georgia" pitchFamily="18" charset="0"/>
            </a:endParaRPr>
          </a:p>
          <a:p>
            <a:pPr algn="ctr"/>
            <a:r>
              <a:rPr lang="pl-PL" sz="1600" dirty="0" smtClean="0">
                <a:latin typeface="Georgia" pitchFamily="18" charset="0"/>
              </a:rPr>
              <a:t>Wycieczka z młodzieżą do Wieliczki w 1929r.</a:t>
            </a:r>
          </a:p>
          <a:p>
            <a:pPr algn="ctr"/>
            <a:r>
              <a:rPr lang="pl-PL" sz="1600" dirty="0" smtClean="0">
                <a:latin typeface="Georgia" pitchFamily="18" charset="0"/>
              </a:rPr>
              <a:t>(Profesor w drugim rzędzie, w środku)</a:t>
            </a:r>
            <a:endParaRPr lang="pl-PL" sz="1600" dirty="0">
              <a:latin typeface="Georgia" pitchFamily="18" charset="0"/>
            </a:endParaRPr>
          </a:p>
        </p:txBody>
      </p:sp>
      <p:pic>
        <p:nvPicPr>
          <p:cNvPr id="10" name="Obraz 9" descr="_DSC8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786058"/>
            <a:ext cx="6446368" cy="362214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accent5"/>
                </a:solidFill>
                <a:latin typeface="Georgia" pitchFamily="18" charset="0"/>
              </a:rPr>
              <a:t>PRACA Z MŁODZIEŻĄ</a:t>
            </a:r>
            <a:endParaRPr lang="pl-PL" sz="3600" b="1" dirty="0">
              <a:solidFill>
                <a:schemeClr val="accent5"/>
              </a:solidFill>
              <a:latin typeface="Georg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>
                <a:solidFill>
                  <a:schemeClr val="accent5"/>
                </a:solidFill>
                <a:latin typeface="Georgia" pitchFamily="18" charset="0"/>
              </a:rPr>
              <a:t>               Roman Czernecki wraz z innymi nauczycielami, podejmował różne działania w celu budzenia u wychowanków wrażliwości na zło społeczne, biedę, bezrobocie i jego skutki. Pedagodzy inspirowali młodzież do </a:t>
            </a:r>
            <a:r>
              <a:rPr lang="pl-PL" sz="1800" smtClean="0">
                <a:solidFill>
                  <a:schemeClr val="accent5"/>
                </a:solidFill>
                <a:latin typeface="Georgia" pitchFamily="18" charset="0"/>
              </a:rPr>
              <a:t>wielu przedsięwzięć. </a:t>
            </a:r>
            <a:r>
              <a:rPr lang="pl-PL" sz="1800" dirty="0" smtClean="0">
                <a:solidFill>
                  <a:schemeClr val="accent5"/>
                </a:solidFill>
                <a:latin typeface="Georgia" pitchFamily="18" charset="0"/>
              </a:rPr>
              <a:t>Utworzono fundusz pomocy dla dzieci bezrobotnych. Dochody z imprez, organizowanych przez uczniów, przeznaczano na pomoc dla biednych dzieci. Kupowano leki, odzież, żywność. </a:t>
            </a:r>
          </a:p>
          <a:p>
            <a:pPr>
              <a:buNone/>
            </a:pPr>
            <a:r>
              <a:rPr lang="pl-PL" sz="1800" dirty="0" smtClean="0">
                <a:solidFill>
                  <a:schemeClr val="accent5"/>
                </a:solidFill>
                <a:latin typeface="Georgia" pitchFamily="18" charset="0"/>
              </a:rPr>
              <a:t>               Ważną formą oddziaływania wychowawczego kształtującego patriotyzm i wrażliwość estetyczną było wystawianie sztuk teatralnych. Oto tytuły niektórych z nich: </a:t>
            </a:r>
          </a:p>
          <a:p>
            <a:pPr>
              <a:buFont typeface="Wingdings" pitchFamily="2" charset="2"/>
              <a:buChar char="Ø"/>
            </a:pPr>
            <a:r>
              <a:rPr lang="pl-PL" sz="1800" b="1" i="1" dirty="0" smtClean="0">
                <a:solidFill>
                  <a:schemeClr val="accent5"/>
                </a:solidFill>
                <a:latin typeface="Georgia" pitchFamily="18" charset="0"/>
              </a:rPr>
              <a:t>„Zemsta” </a:t>
            </a:r>
            <a:r>
              <a:rPr lang="pl-PL" sz="1800" dirty="0" smtClean="0">
                <a:solidFill>
                  <a:schemeClr val="accent5"/>
                </a:solidFill>
                <a:latin typeface="Georgia" pitchFamily="18" charset="0"/>
              </a:rPr>
              <a:t>A. Fredry,</a:t>
            </a:r>
          </a:p>
          <a:p>
            <a:pPr>
              <a:buFont typeface="Wingdings" pitchFamily="2" charset="2"/>
              <a:buChar char="Ø"/>
            </a:pPr>
            <a:r>
              <a:rPr lang="pl-PL" sz="1800" i="1" dirty="0" smtClean="0">
                <a:solidFill>
                  <a:schemeClr val="accent5"/>
                </a:solidFill>
                <a:latin typeface="Georgia" pitchFamily="18" charset="0"/>
              </a:rPr>
              <a:t>„Warszawianka” </a:t>
            </a:r>
            <a:r>
              <a:rPr lang="pl-PL" sz="1800" dirty="0" smtClean="0">
                <a:solidFill>
                  <a:schemeClr val="accent5"/>
                </a:solidFill>
                <a:latin typeface="Georgia" pitchFamily="18" charset="0"/>
              </a:rPr>
              <a:t>i fragmenty </a:t>
            </a:r>
            <a:r>
              <a:rPr lang="pl-PL" sz="1800" b="1" i="1" dirty="0" smtClean="0">
                <a:solidFill>
                  <a:schemeClr val="accent5"/>
                </a:solidFill>
                <a:latin typeface="Georgia" pitchFamily="18" charset="0"/>
              </a:rPr>
              <a:t>„Wesela” </a:t>
            </a:r>
            <a:r>
              <a:rPr lang="pl-PL" sz="1800" dirty="0" smtClean="0">
                <a:solidFill>
                  <a:schemeClr val="accent5"/>
                </a:solidFill>
                <a:latin typeface="Georgia" pitchFamily="18" charset="0"/>
              </a:rPr>
              <a:t>S. Wyspiańskiego,</a:t>
            </a:r>
          </a:p>
          <a:p>
            <a:pPr>
              <a:buFont typeface="Wingdings" pitchFamily="2" charset="2"/>
              <a:buChar char="Ø"/>
            </a:pPr>
            <a:r>
              <a:rPr lang="pl-PL" sz="1800" dirty="0" smtClean="0">
                <a:solidFill>
                  <a:schemeClr val="accent5"/>
                </a:solidFill>
                <a:latin typeface="Georgia" pitchFamily="18" charset="0"/>
              </a:rPr>
              <a:t>fragmenty</a:t>
            </a:r>
            <a:r>
              <a:rPr lang="pl-PL" sz="1800" i="1" dirty="0" smtClean="0">
                <a:solidFill>
                  <a:schemeClr val="accent5"/>
                </a:solidFill>
                <a:latin typeface="Georgia" pitchFamily="18" charset="0"/>
              </a:rPr>
              <a:t> </a:t>
            </a:r>
            <a:r>
              <a:rPr lang="pl-PL" sz="1800" b="1" i="1" dirty="0" smtClean="0">
                <a:solidFill>
                  <a:schemeClr val="accent5"/>
                </a:solidFill>
                <a:latin typeface="Georgia" pitchFamily="18" charset="0"/>
              </a:rPr>
              <a:t>„Dziadów” </a:t>
            </a:r>
            <a:r>
              <a:rPr lang="pl-PL" sz="1800" dirty="0" smtClean="0">
                <a:solidFill>
                  <a:schemeClr val="accent5"/>
                </a:solidFill>
                <a:latin typeface="Georgia" pitchFamily="18" charset="0"/>
              </a:rPr>
              <a:t>cz. III A. Mickiewicza, </a:t>
            </a:r>
          </a:p>
          <a:p>
            <a:pPr>
              <a:buNone/>
            </a:pPr>
            <a:r>
              <a:rPr lang="pl-PL" sz="1800" dirty="0" smtClean="0">
                <a:solidFill>
                  <a:schemeClr val="accent5"/>
                </a:solidFill>
                <a:latin typeface="Georgia" pitchFamily="18" charset="0"/>
              </a:rPr>
              <a:t>               Inną formą pracy były częste wyjazdy z młodzieżą do Lwowskich teatrów i na projekcje filmowe do kina. </a:t>
            </a:r>
          </a:p>
          <a:p>
            <a:pPr>
              <a:buNone/>
            </a:pPr>
            <a:r>
              <a:rPr lang="pl-PL" sz="1800" dirty="0" smtClean="0">
                <a:latin typeface="Georgia" pitchFamily="18" charset="0"/>
              </a:rPr>
              <a:t>   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chemeClr val="accent5"/>
                </a:solidFill>
                <a:latin typeface="Georgia" pitchFamily="18" charset="0"/>
              </a:rPr>
              <a:t/>
            </a:r>
            <a:br>
              <a:rPr lang="pl-PL" sz="3600" b="1" dirty="0" smtClean="0">
                <a:solidFill>
                  <a:schemeClr val="accent5"/>
                </a:solidFill>
                <a:latin typeface="Georgia" pitchFamily="18" charset="0"/>
              </a:rPr>
            </a:br>
            <a:r>
              <a:rPr lang="pl-PL" sz="3200" b="1" dirty="0" smtClean="0">
                <a:solidFill>
                  <a:schemeClr val="accent5"/>
                </a:solidFill>
                <a:latin typeface="Georgia" pitchFamily="18" charset="0"/>
              </a:rPr>
              <a:t>SPOTKANIA Z CIEKAWYMI LUDŹMI ORGANIZOWANE DLA MŁODZIEŻY</a:t>
            </a:r>
            <a:endParaRPr lang="pl-PL" sz="3200" b="1" dirty="0">
              <a:solidFill>
                <a:schemeClr val="accent5"/>
              </a:solidFill>
              <a:latin typeface="Georgia" pitchFamily="18" charset="0"/>
            </a:endParaRPr>
          </a:p>
        </p:txBody>
      </p:sp>
      <p:sp>
        <p:nvSpPr>
          <p:cNvPr id="18" name="Podtytuł 1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pl-PL" sz="16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 algn="ctr"/>
            <a:endParaRPr lang="pl-PL" sz="16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 algn="ctr"/>
            <a:r>
              <a:rPr lang="pl-PL" sz="1600" dirty="0" smtClean="0">
                <a:solidFill>
                  <a:schemeClr val="accent5"/>
                </a:solidFill>
                <a:latin typeface="Georgia" pitchFamily="18" charset="0"/>
              </a:rPr>
              <a:t>Na zdjęciu pisarz Juliusz Kaden – Bandrowski, R. Czernecki, J. Czernecka</a:t>
            </a:r>
            <a:endParaRPr lang="pl-PL" sz="1600" dirty="0">
              <a:solidFill>
                <a:schemeClr val="accent5"/>
              </a:solidFill>
              <a:latin typeface="Georgia" pitchFamily="18" charset="0"/>
            </a:endParaRPr>
          </a:p>
        </p:txBody>
      </p:sp>
      <p:pic>
        <p:nvPicPr>
          <p:cNvPr id="15" name="Symbol zastępczy zawartości 14" descr="_DSC830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857496"/>
            <a:ext cx="6656387" cy="374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479</TotalTime>
  <Words>1268</Words>
  <Application>Microsoft Office PowerPoint</Application>
  <PresentationFormat>Pokaz na ekranie (4:3)</PresentationFormat>
  <Paragraphs>103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Przesilenie</vt:lpstr>
      <vt:lpstr>JEDEN ETAP Z ŻYCIA  PATRONA SZKOŁY  ROMANA CZERNECKIEGO</vt:lpstr>
      <vt:lpstr>     ROMAN CZERNECKI  (1904-1986)</vt:lpstr>
      <vt:lpstr>ROMAN CZERNECKI- PATRON GIMNAZJUM PUBLICZNEGO W  SŁUPI</vt:lpstr>
      <vt:lpstr> BORYSŁAW- historycznie i obecnie </vt:lpstr>
      <vt:lpstr>W GIMNAZJUM  FIRMY „NAFTA”</vt:lpstr>
      <vt:lpstr>MŁODZIEŻ BORYSŁAWSKA</vt:lpstr>
      <vt:lpstr>DZIAŁANIA WYCHOWAWCZE PODEJMOWANE W GIMNAZJUM  W BORYSŁAWIU</vt:lpstr>
      <vt:lpstr>PRACA Z MŁODZIEŻĄ</vt:lpstr>
      <vt:lpstr> SPOTKANIA Z CIEKAWYMI LUDŹMI ORGANIZOWANE DLA MŁODZIEŻY</vt:lpstr>
      <vt:lpstr>DOJRZEWANIE PEDAGOGICZNE</vt:lpstr>
      <vt:lpstr>WYJAZD Z BORYSŁAWIA</vt:lpstr>
      <vt:lpstr>PLON PRACY PROFESORA  Z MŁODZIEŻĄ W BORYSŁAWIU</vt:lpstr>
      <vt:lpstr>DOTRZYMALI PRZYRZECZENIA</vt:lpstr>
      <vt:lpstr>       Opracowała: Natalia Konarska    uczennica kl. III c     Gimnazjum Publiczne im. Romana Czerneckiego w Słupi   Literatura: Roman Czernecki „z Krzemieńca, Borysławia…” „Gimnazjalista”- pismo szkolne Gimnazjum Publicznego im. Profesora Romana Czerneckiego, wydanie specjalne z 12 listopada 2004r. Zdjęcia: Materiały przekazane gimnazjum w Słupi przez Rodzinę Romana Czerneckiego. www.edu.efc.pl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JEDEN ETAP Z ŻYCIA  PATRONA SZKOŁY  ROMANA CZERNECKIEGO</dc:title>
  <dc:creator>Alina</dc:creator>
  <cp:lastModifiedBy>Alina</cp:lastModifiedBy>
  <cp:revision>99</cp:revision>
  <dcterms:created xsi:type="dcterms:W3CDTF">2009-11-04T01:20:58Z</dcterms:created>
  <dcterms:modified xsi:type="dcterms:W3CDTF">2009-11-04T11:53:14Z</dcterms:modified>
</cp:coreProperties>
</file>