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8" r:id="rId17"/>
    <p:sldId id="279" r:id="rId18"/>
    <p:sldId id="272" r:id="rId19"/>
    <p:sldId id="271" r:id="rId20"/>
    <p:sldId id="273" r:id="rId21"/>
    <p:sldId id="274" r:id="rId22"/>
    <p:sldId id="275" r:id="rId23"/>
    <p:sldId id="276" r:id="rId24"/>
    <p:sldId id="270"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D6B9DA6A-9D17-4447-98FE-4726B2F3298E}" type="datetimeFigureOut">
              <a:rPr lang="pl-PL" smtClean="0"/>
              <a:t>2014-07-21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B0C5C683-2ADD-4012-A0EA-E72EE82531DE}"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0C5C683-2ADD-4012-A0EA-E72EE82531D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0C5C683-2ADD-4012-A0EA-E72EE82531DE}"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0C5C683-2ADD-4012-A0EA-E72EE82531DE}"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B0C5C683-2ADD-4012-A0EA-E72EE82531DE}"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0C5C683-2ADD-4012-A0EA-E72EE82531DE}"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B0C5C683-2ADD-4012-A0EA-E72EE82531DE}"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B0C5C683-2ADD-4012-A0EA-E72EE82531DE}"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D6B9DA6A-9D17-4447-98FE-4726B2F3298E}" type="datetimeFigureOut">
              <a:rPr lang="pl-PL" smtClean="0"/>
              <a:t>2014-07-21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B0C5C683-2ADD-4012-A0EA-E72EE82531D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D6B9DA6A-9D17-4447-98FE-4726B2F3298E}" type="datetimeFigureOut">
              <a:rPr lang="pl-PL" smtClean="0"/>
              <a:t>2014-07-21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B0C5C683-2ADD-4012-A0EA-E72EE82531DE}"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D6B9DA6A-9D17-4447-98FE-4726B2F3298E}" type="datetimeFigureOut">
              <a:rPr lang="pl-PL" smtClean="0"/>
              <a:t>2014-07-21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B0C5C683-2ADD-4012-A0EA-E72EE82531DE}"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B9DA6A-9D17-4447-98FE-4726B2F3298E}" type="datetimeFigureOut">
              <a:rPr lang="pl-PL" smtClean="0"/>
              <a:t>2014-07-21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C5C683-2ADD-4012-A0EA-E72EE82531DE}"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l.wikipedia.org/wiki/Plik:EGKS.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52601"/>
            <a:ext cx="7772400" cy="2540495"/>
          </a:xfrm>
        </p:spPr>
        <p:txBody>
          <a:bodyPr/>
          <a:lstStyle/>
          <a:p>
            <a:r>
              <a:rPr lang="pl-PL" dirty="0" smtClean="0"/>
              <a:t>UNIA EUROPEJSKA</a:t>
            </a:r>
            <a:endParaRPr lang="pl-PL" dirty="0"/>
          </a:p>
        </p:txBody>
      </p:sp>
      <p:pic>
        <p:nvPicPr>
          <p:cNvPr id="24578" name="Picture 2" descr="Flaga Unii Europejskiej"/>
          <p:cNvPicPr>
            <a:picLocks noChangeAspect="1" noChangeArrowheads="1"/>
          </p:cNvPicPr>
          <p:nvPr/>
        </p:nvPicPr>
        <p:blipFill>
          <a:blip r:embed="rId2" cstate="print"/>
          <a:srcRect/>
          <a:stretch>
            <a:fillRect/>
          </a:stretch>
        </p:blipFill>
        <p:spPr bwMode="auto">
          <a:xfrm>
            <a:off x="1043608" y="529308"/>
            <a:ext cx="3024336" cy="20081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77500" lnSpcReduction="20000"/>
          </a:bodyPr>
          <a:lstStyle/>
          <a:p>
            <a:r>
              <a:rPr lang="pl-PL" b="1" dirty="0" smtClean="0">
                <a:solidFill>
                  <a:srgbClr val="002060"/>
                </a:solidFill>
              </a:rPr>
              <a:t>Unia Europejska</a:t>
            </a:r>
            <a:r>
              <a:rPr lang="pl-PL" dirty="0" smtClean="0"/>
              <a:t> wyrosła </a:t>
            </a:r>
            <a:r>
              <a:rPr lang="pl-PL" dirty="0" smtClean="0"/>
              <a:t>z </a:t>
            </a:r>
            <a:r>
              <a:rPr lang="pl-PL" b="1" dirty="0" smtClean="0"/>
              <a:t>Europejskiej Wspólnoty                        Węgla i Stali</a:t>
            </a:r>
            <a:r>
              <a:rPr lang="pl-PL" dirty="0" smtClean="0"/>
              <a:t>, powołanej na podstawie traktatu paryskiego, podpisanego w 1951 r. przez sześciu członków założycieli: Belgię, Holandię i Luksemburg (kraje Beneluksu), Niemcy Zachodnie (RFN), Francję i Włochy. Celem </a:t>
            </a:r>
            <a:r>
              <a:rPr lang="pl-PL" dirty="0" err="1" smtClean="0"/>
              <a:t>EWWiS</a:t>
            </a:r>
            <a:r>
              <a:rPr lang="pl-PL" dirty="0" smtClean="0"/>
              <a:t> było utworzenie wspólnej puli produkcji węgla  i stali, aby zapobiec wojnie gospodarczej. </a:t>
            </a:r>
            <a:r>
              <a:rPr lang="pl-PL" dirty="0" smtClean="0"/>
              <a:t>            Było </a:t>
            </a:r>
            <a:r>
              <a:rPr lang="pl-PL" dirty="0" smtClean="0"/>
              <a:t>to urzeczywistnienie planu opracowanego </a:t>
            </a:r>
            <a:r>
              <a:rPr lang="pl-PL" dirty="0" smtClean="0"/>
              <a:t>przez</a:t>
            </a:r>
            <a:r>
              <a:rPr lang="pl-PL" dirty="0" smtClean="0"/>
              <a:t> Jeana </a:t>
            </a:r>
            <a:r>
              <a:rPr lang="pl-PL" dirty="0" err="1" smtClean="0"/>
              <a:t>Monneta</a:t>
            </a:r>
            <a:r>
              <a:rPr lang="pl-PL" dirty="0" smtClean="0"/>
              <a:t>, a upowszechnionego przez francuskiego ministra spraw zagranicznych Roberta Schumana. </a:t>
            </a:r>
            <a:r>
              <a:rPr lang="pl-PL" dirty="0" smtClean="0"/>
              <a:t>                         9 </a:t>
            </a:r>
            <a:r>
              <a:rPr lang="pl-PL" dirty="0" smtClean="0"/>
              <a:t>maja 1950 Schuman przedstawił propozycję utworzenia zorganizowanej Europy twierdząc, że jest to niezbędne do utrzymania pokojowych stosunków. Propozycja ta, znana jako Deklaracja Schumana, jest uważana za początek dzisiejszej Unii Europejskiej, która potem wybrała </a:t>
            </a:r>
            <a:r>
              <a:rPr lang="pl-PL" dirty="0" smtClean="0"/>
              <a:t>               </a:t>
            </a:r>
            <a:r>
              <a:rPr lang="pl-PL" b="1" dirty="0" smtClean="0">
                <a:solidFill>
                  <a:srgbClr val="FF0000"/>
                </a:solidFill>
              </a:rPr>
              <a:t>dzień </a:t>
            </a:r>
            <a:r>
              <a:rPr lang="pl-PL" b="1" dirty="0" smtClean="0">
                <a:solidFill>
                  <a:srgbClr val="FF0000"/>
                </a:solidFill>
              </a:rPr>
              <a:t>9 maja za Dzień </a:t>
            </a:r>
            <a:r>
              <a:rPr lang="pl-PL" b="1" dirty="0" smtClean="0">
                <a:solidFill>
                  <a:srgbClr val="FF0000"/>
                </a:solidFill>
              </a:rPr>
              <a:t>Europy (Święto Europy).   </a:t>
            </a:r>
            <a:r>
              <a:rPr lang="pl-PL" dirty="0" smtClean="0"/>
              <a:t>Brytyjczycy </a:t>
            </a:r>
            <a:r>
              <a:rPr lang="pl-PL" dirty="0" smtClean="0"/>
              <a:t>zostali zaproszeni do uczestnictwa, ale odmówili, aby nie rezygnować </a:t>
            </a:r>
            <a:r>
              <a:rPr lang="pl-PL" dirty="0" smtClean="0"/>
              <a:t>z </a:t>
            </a:r>
            <a:r>
              <a:rPr lang="pl-PL" dirty="0" smtClean="0"/>
              <a:t>narodowej suwerenności.</a:t>
            </a:r>
          </a:p>
          <a:p>
            <a:endParaRPr lang="pl-PL" dirty="0"/>
          </a:p>
        </p:txBody>
      </p:sp>
      <p:pic>
        <p:nvPicPr>
          <p:cNvPr id="4" name="Obraz 3" descr="http://upload.wikimedia.org/wikipedia/commons/thumb/4/4a/EGKS.png/220px-EGKS.png">
            <a:hlinkClick r:id="rId2"/>
          </p:cNvPr>
          <p:cNvPicPr/>
          <p:nvPr/>
        </p:nvPicPr>
        <p:blipFill>
          <a:blip r:embed="rId3" cstate="print"/>
          <a:srcRect/>
          <a:stretch>
            <a:fillRect/>
          </a:stretch>
        </p:blipFill>
        <p:spPr bwMode="auto">
          <a:xfrm>
            <a:off x="7487816" y="0"/>
            <a:ext cx="1656184" cy="2060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77500" lnSpcReduction="20000"/>
          </a:bodyPr>
          <a:lstStyle/>
          <a:p>
            <a:pPr algn="just"/>
            <a:r>
              <a:rPr lang="pl-PL" dirty="0" smtClean="0"/>
              <a:t>W ślad za </a:t>
            </a:r>
            <a:r>
              <a:rPr lang="pl-PL" dirty="0" err="1" smtClean="0"/>
              <a:t>EWWiS</a:t>
            </a:r>
            <a:r>
              <a:rPr lang="pl-PL" dirty="0" smtClean="0"/>
              <a:t> poszły próby utworzenia, przez te same kraje, Europejskiej Wspólnoty Obronnej i Europejskiej Wspólnoty Politycznej. Celem EDC było ustanowienie wspólnej europejskiej armii pod wspólną kontrolą, aby Niemcy Zachodnie mogły się ponownie bezpiecznie uzbroić i stawić czoła radzieckiemu zagrożeniu. EPC miała być zaczątkiem federacji państw europejskich. Jednak francuskie Zgromadzenie Narodowe odmówiło ratyfikowania traktatu EDC, co doprowadziło do zaniechania pomysłu, a potem odłożenia na półkę także EPC. Idea obu instytucji żyje jednak, choć                                      w zmodyfikowanej formie, w późniejszych opracowaniach, jak Europejska Współpraca Polityczna (</a:t>
            </a:r>
            <a:r>
              <a:rPr lang="pl-PL" i="1" dirty="0" err="1" smtClean="0"/>
              <a:t>European</a:t>
            </a:r>
            <a:r>
              <a:rPr lang="pl-PL" i="1" dirty="0" smtClean="0"/>
              <a:t> </a:t>
            </a:r>
            <a:r>
              <a:rPr lang="pl-PL" i="1" dirty="0" err="1" smtClean="0"/>
              <a:t>Political</a:t>
            </a:r>
            <a:r>
              <a:rPr lang="pl-PL" i="1" dirty="0" smtClean="0"/>
              <a:t> </a:t>
            </a:r>
            <a:r>
              <a:rPr lang="pl-PL" i="1" dirty="0" err="1" smtClean="0"/>
              <a:t>Co-operation</a:t>
            </a:r>
            <a:r>
              <a:rPr lang="pl-PL" dirty="0" smtClean="0"/>
              <a:t>, także EPC), filar o nazwie Wspólna Polityka Zagraniczna i Bezpieczeństwa ustanowiony przez </a:t>
            </a:r>
            <a:r>
              <a:rPr lang="pl-PL" b="1" dirty="0" smtClean="0"/>
              <a:t>traktat                             z Maastricht</a:t>
            </a:r>
            <a:r>
              <a:rPr lang="pl-PL" dirty="0" smtClean="0"/>
              <a:t>(</a:t>
            </a:r>
            <a:r>
              <a:rPr lang="pl-PL" i="1" dirty="0" err="1" smtClean="0"/>
              <a:t>Common</a:t>
            </a:r>
            <a:r>
              <a:rPr lang="pl-PL" i="1" dirty="0" smtClean="0"/>
              <a:t> Foreign and Security Policy</a:t>
            </a:r>
            <a:r>
              <a:rPr lang="pl-PL" dirty="0" smtClean="0"/>
              <a:t>, CFSP), czy Europejskie Siły Szybkiego Reagowania (</a:t>
            </a:r>
            <a:r>
              <a:rPr lang="pl-PL" i="1" dirty="0" err="1" smtClean="0"/>
              <a:t>European</a:t>
            </a:r>
            <a:r>
              <a:rPr lang="pl-PL" i="1" dirty="0" smtClean="0"/>
              <a:t> </a:t>
            </a:r>
            <a:r>
              <a:rPr lang="pl-PL" i="1" dirty="0" err="1" smtClean="0"/>
              <a:t>Rapid</a:t>
            </a:r>
            <a:r>
              <a:rPr lang="pl-PL" i="1" dirty="0" smtClean="0"/>
              <a:t> </a:t>
            </a:r>
            <a:r>
              <a:rPr lang="pl-PL" i="1" dirty="0" err="1" smtClean="0"/>
              <a:t>Reaction</a:t>
            </a:r>
            <a:r>
              <a:rPr lang="pl-PL" i="1" dirty="0" smtClean="0"/>
              <a:t> </a:t>
            </a:r>
            <a:r>
              <a:rPr lang="pl-PL" i="1" dirty="0" err="1" smtClean="0"/>
              <a:t>Force</a:t>
            </a:r>
            <a:r>
              <a:rPr lang="pl-PL" dirty="0" smtClean="0"/>
              <a:t>), obecnie w trakcie formowania.</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lstStyle/>
          <a:p>
            <a:pPr algn="just"/>
            <a:r>
              <a:rPr lang="pl-PL" sz="2400" dirty="0" smtClean="0"/>
              <a:t>(</a:t>
            </a:r>
            <a:r>
              <a:rPr lang="pl-PL" sz="2400" i="1" dirty="0" err="1" smtClean="0"/>
              <a:t>European</a:t>
            </a:r>
            <a:r>
              <a:rPr lang="pl-PL" sz="2400" i="1" dirty="0" smtClean="0"/>
              <a:t>  </a:t>
            </a:r>
            <a:r>
              <a:rPr lang="pl-PL" sz="2400" i="1" dirty="0" err="1" smtClean="0"/>
              <a:t>Atomic</a:t>
            </a:r>
            <a:r>
              <a:rPr lang="pl-PL" sz="2400" i="1" dirty="0" smtClean="0"/>
              <a:t> Energy Community</a:t>
            </a:r>
            <a:r>
              <a:rPr lang="pl-PL" sz="2400" dirty="0" smtClean="0"/>
              <a:t>) została powołana do życia w 1957 r. Euratom miał z kolei połączyć narodowe zasoby nuklearne tych krajów. Głównymi celami tej organizacji było wspólne pokojowe wykorzystanie energii jądrowej, rozwój badań, ustalenie jednolitych norm ochrony radiologiczne</a:t>
            </a:r>
            <a:r>
              <a:rPr lang="pl-PL" dirty="0" smtClean="0"/>
              <a:t>j</a:t>
            </a:r>
            <a:r>
              <a:rPr lang="pl-PL" dirty="0" smtClean="0"/>
              <a:t>.</a:t>
            </a:r>
          </a:p>
          <a:p>
            <a:endParaRPr lang="pl-PL" dirty="0"/>
          </a:p>
        </p:txBody>
      </p:sp>
      <p:sp>
        <p:nvSpPr>
          <p:cNvPr id="3" name="Tytuł 2"/>
          <p:cNvSpPr>
            <a:spLocks noGrp="1"/>
          </p:cNvSpPr>
          <p:nvPr>
            <p:ph type="title"/>
          </p:nvPr>
        </p:nvSpPr>
        <p:spPr>
          <a:xfrm>
            <a:off x="467544" y="548680"/>
            <a:ext cx="8229600" cy="1143000"/>
          </a:xfrm>
        </p:spPr>
        <p:txBody>
          <a:bodyPr>
            <a:normAutofit/>
          </a:bodyPr>
          <a:lstStyle/>
          <a:p>
            <a:pPr algn="ctr"/>
            <a:r>
              <a:rPr lang="pl-PL" sz="2400" dirty="0" smtClean="0"/>
              <a:t>Europejska </a:t>
            </a:r>
            <a:r>
              <a:rPr lang="pl-PL" sz="2400" dirty="0" smtClean="0"/>
              <a:t>Wspólnota Energii Atomowej</a:t>
            </a:r>
            <a:endParaRPr lang="pl-P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lgn="just"/>
            <a:r>
              <a:rPr lang="pl-PL" dirty="0" smtClean="0"/>
              <a:t>Po niepowodzeniu inicjatyw EDC i EPC sześć krajów założycielskich spróbowało dalszej integracji, tworząc                            w 1957 r. kolejną instytucję – </a:t>
            </a:r>
            <a:r>
              <a:rPr lang="pl-PL" b="1" dirty="0" smtClean="0"/>
              <a:t>Europejską Wspólnotę Gospodarczą</a:t>
            </a:r>
            <a:r>
              <a:rPr lang="pl-PL" dirty="0" smtClean="0"/>
              <a:t>(</a:t>
            </a:r>
            <a:r>
              <a:rPr lang="pl-PL" i="1" dirty="0" err="1" smtClean="0"/>
              <a:t>European</a:t>
            </a:r>
            <a:r>
              <a:rPr lang="pl-PL" i="1" dirty="0" smtClean="0"/>
              <a:t> </a:t>
            </a:r>
            <a:r>
              <a:rPr lang="pl-PL" i="1" dirty="0" err="1" smtClean="0"/>
              <a:t>Economic</a:t>
            </a:r>
            <a:r>
              <a:rPr lang="pl-PL" i="1" dirty="0" smtClean="0"/>
              <a:t> Community</a:t>
            </a:r>
            <a:r>
              <a:rPr lang="pl-PL" dirty="0" smtClean="0"/>
              <a:t>, EEC) funkcjonującą jako międzynarodowa organizacja gospodarcza. EWG przyczyniła się do rozwoju ekonomicznego państw członkowskich, zacieśniania współpracy między nimi, ustanowienia swobody przepływu towarów, osób, usług i kapitału (unia celna między krajami członkowskimi, oparta na czterech wolnościach). EWG stała się najważniejszą z 3 europejskich wspólnot integracyjnych, do tego stopnia, że jej nazwa została potem zmieniona na Wspólnotę Europejską, która została formalnie ustanowiona w traktacie z Maastricht                           w 1992 r. i weszła w życie 1 listopada 1993 r.</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332656"/>
            <a:ext cx="8229600" cy="5746643"/>
          </a:xfrm>
        </p:spPr>
        <p:txBody>
          <a:bodyPr>
            <a:normAutofit/>
          </a:bodyPr>
          <a:lstStyle/>
          <a:p>
            <a:pPr algn="just"/>
            <a:r>
              <a:rPr lang="pl-PL" sz="2400" dirty="0" smtClean="0"/>
              <a:t>Przekształcenie się tych wspólnot w dzisiejszą Unię Europejską składa się z dwóch równoległych procesów.</a:t>
            </a:r>
          </a:p>
          <a:p>
            <a:pPr lvl="0" algn="just"/>
            <a:r>
              <a:rPr lang="pl-PL" sz="2400" dirty="0" smtClean="0"/>
              <a:t>Pierwszym procesem jest ewolucja strukturalna                          i zmiany instytucjonalne w kierunku utworzenia ściślejszego bloku z większą ilością kompetencji                  na poziomie ponadnarodowym, co można nazwać  </a:t>
            </a:r>
            <a:r>
              <a:rPr lang="pl-PL" sz="2400" b="1" dirty="0" smtClean="0"/>
              <a:t>pogłębianiem Unii</a:t>
            </a:r>
            <a:r>
              <a:rPr lang="pl-PL" sz="2400" dirty="0" smtClean="0"/>
              <a:t>.</a:t>
            </a:r>
          </a:p>
          <a:p>
            <a:pPr lvl="0" algn="just"/>
            <a:r>
              <a:rPr lang="pl-PL" sz="2400" dirty="0" smtClean="0"/>
              <a:t>Drugim procesem jest rozszerzanie wspólnot                                (i potem Unii) z 6 do </a:t>
            </a:r>
            <a:r>
              <a:rPr lang="pl-PL" sz="2400" b="1" dirty="0" smtClean="0">
                <a:solidFill>
                  <a:srgbClr val="FF0000"/>
                </a:solidFill>
              </a:rPr>
              <a:t>28 państw członkowskich,                    co określamy mianem poszerzania Unii.</a:t>
            </a:r>
            <a:endParaRPr lang="pl-PL" sz="2400" dirty="0" smtClean="0">
              <a:solidFill>
                <a:srgbClr val="FF0000"/>
              </a:solidFill>
            </a:endParaRPr>
          </a:p>
          <a:p>
            <a:pPr>
              <a:buNone/>
            </a:pPr>
            <a:r>
              <a:rPr lang="pl-PL" sz="2400" dirty="0" smtClean="0"/>
              <a:t> </a:t>
            </a:r>
          </a:p>
          <a:p>
            <a:endParaRPr lang="pl-PL" sz="2400" dirty="0"/>
          </a:p>
        </p:txBody>
      </p:sp>
      <p:pic>
        <p:nvPicPr>
          <p:cNvPr id="4" name="Picture 4" descr="https://encrypted-tbn1.gstatic.com/images?q=tbn:ANd9GcSUBRgXw5voOwPfApO6F6TfrSryS8wzwN_mbg1CLA7drMm8jyW0qhgXudgf"/>
          <p:cNvPicPr>
            <a:picLocks noChangeAspect="1" noChangeArrowheads="1"/>
          </p:cNvPicPr>
          <p:nvPr/>
        </p:nvPicPr>
        <p:blipFill>
          <a:blip r:embed="rId2" cstate="print"/>
          <a:srcRect/>
          <a:stretch>
            <a:fillRect/>
          </a:stretch>
        </p:blipFill>
        <p:spPr bwMode="auto">
          <a:xfrm>
            <a:off x="2195736" y="4797152"/>
            <a:ext cx="2232248" cy="1485460"/>
          </a:xfrm>
          <a:prstGeom prst="rect">
            <a:avLst/>
          </a:prstGeom>
          <a:noFill/>
        </p:spPr>
      </p:pic>
      <p:pic>
        <p:nvPicPr>
          <p:cNvPr id="5" name="Picture 2" descr="https://encrypted-tbn1.gstatic.com/images?q=tbn:ANd9GcTKt-0wokWnDq99pM2PahCxNsQvrFBzhMOfG9-dZ4dwXxRqMiTNlRNOXHtn"/>
          <p:cNvPicPr>
            <a:picLocks noChangeAspect="1" noChangeArrowheads="1"/>
          </p:cNvPicPr>
          <p:nvPr/>
        </p:nvPicPr>
        <p:blipFill>
          <a:blip r:embed="rId3" cstate="print"/>
          <a:srcRect/>
          <a:stretch>
            <a:fillRect/>
          </a:stretch>
        </p:blipFill>
        <p:spPr bwMode="auto">
          <a:xfrm>
            <a:off x="5508104" y="4797152"/>
            <a:ext cx="2376264" cy="15275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PAŃSTWA NALEŻĄCE DO UE</a:t>
            </a:r>
            <a:endParaRPr lang="pl-PL" dirty="0"/>
          </a:p>
        </p:txBody>
      </p:sp>
      <p:pic>
        <p:nvPicPr>
          <p:cNvPr id="27650" name="Picture 2" descr="C:\Users\admin\Downloads\European_Union_member_states_by_head_of_state.svg.png"/>
          <p:cNvPicPr>
            <a:picLocks noGrp="1" noChangeAspect="1" noChangeArrowheads="1"/>
          </p:cNvPicPr>
          <p:nvPr>
            <p:ph idx="1"/>
          </p:nvPr>
        </p:nvPicPr>
        <p:blipFill>
          <a:blip r:embed="rId2" cstate="print"/>
          <a:srcRect/>
          <a:stretch>
            <a:fillRect/>
          </a:stretch>
        </p:blipFill>
        <p:spPr bwMode="auto">
          <a:xfrm>
            <a:off x="2454865" y="1481138"/>
            <a:ext cx="4449643" cy="475617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404664"/>
            <a:ext cx="8229600" cy="6453336"/>
          </a:xfrm>
        </p:spPr>
        <p:txBody>
          <a:bodyPr>
            <a:normAutofit lnSpcReduction="10000"/>
          </a:bodyPr>
          <a:lstStyle/>
          <a:p>
            <a:pPr algn="ctr"/>
            <a:r>
              <a:rPr lang="pl-PL" b="1" dirty="0" smtClean="0"/>
              <a:t>Austria</a:t>
            </a:r>
            <a:endParaRPr lang="pl-PL" b="1" dirty="0" smtClean="0"/>
          </a:p>
          <a:p>
            <a:pPr algn="ctr"/>
            <a:r>
              <a:rPr lang="pl-PL" b="1" dirty="0" smtClean="0"/>
              <a:t>Belgia</a:t>
            </a:r>
            <a:r>
              <a:rPr lang="pl-PL" dirty="0" smtClean="0"/>
              <a:t> </a:t>
            </a:r>
          </a:p>
          <a:p>
            <a:pPr algn="ctr"/>
            <a:r>
              <a:rPr lang="pl-PL" b="1" dirty="0" smtClean="0"/>
              <a:t>Bułgaria</a:t>
            </a:r>
            <a:r>
              <a:rPr lang="pl-PL" dirty="0" smtClean="0"/>
              <a:t>  </a:t>
            </a:r>
          </a:p>
          <a:p>
            <a:pPr algn="ctr"/>
            <a:r>
              <a:rPr lang="pl-PL" b="1" dirty="0" smtClean="0"/>
              <a:t>Chorwacja</a:t>
            </a:r>
            <a:r>
              <a:rPr lang="pl-PL" dirty="0" smtClean="0"/>
              <a:t>  </a:t>
            </a:r>
          </a:p>
          <a:p>
            <a:pPr algn="ctr"/>
            <a:r>
              <a:rPr lang="pl-PL" b="1" dirty="0" smtClean="0"/>
              <a:t>Cypr</a:t>
            </a:r>
            <a:endParaRPr lang="pl-PL" dirty="0" smtClean="0"/>
          </a:p>
          <a:p>
            <a:pPr algn="ctr"/>
            <a:r>
              <a:rPr lang="pl-PL" b="1" dirty="0" smtClean="0"/>
              <a:t>Czechy</a:t>
            </a:r>
            <a:endParaRPr lang="pl-PL" dirty="0" smtClean="0"/>
          </a:p>
          <a:p>
            <a:pPr algn="ctr"/>
            <a:r>
              <a:rPr lang="pl-PL" b="1" dirty="0" smtClean="0"/>
              <a:t>Dania</a:t>
            </a:r>
            <a:endParaRPr lang="pl-PL" dirty="0" smtClean="0"/>
          </a:p>
          <a:p>
            <a:pPr algn="ctr"/>
            <a:r>
              <a:rPr lang="pl-PL" b="1" dirty="0" smtClean="0"/>
              <a:t>Estonia</a:t>
            </a:r>
            <a:r>
              <a:rPr lang="pl-PL" dirty="0" smtClean="0"/>
              <a:t> </a:t>
            </a:r>
          </a:p>
          <a:p>
            <a:pPr algn="ctr"/>
            <a:r>
              <a:rPr lang="pl-PL" b="1" dirty="0" smtClean="0"/>
              <a:t>Finlandia</a:t>
            </a:r>
            <a:r>
              <a:rPr lang="pl-PL" dirty="0" smtClean="0"/>
              <a:t>  </a:t>
            </a:r>
          </a:p>
          <a:p>
            <a:pPr algn="ctr"/>
            <a:r>
              <a:rPr lang="pl-PL" b="1" dirty="0" smtClean="0"/>
              <a:t>Francja</a:t>
            </a:r>
            <a:endParaRPr lang="pl-PL" dirty="0" smtClean="0"/>
          </a:p>
          <a:p>
            <a:pPr algn="ctr"/>
            <a:r>
              <a:rPr lang="pl-PL" b="1" dirty="0" smtClean="0"/>
              <a:t>Grecja</a:t>
            </a:r>
            <a:r>
              <a:rPr lang="pl-PL" dirty="0" smtClean="0"/>
              <a:t> </a:t>
            </a:r>
          </a:p>
          <a:p>
            <a:pPr algn="ctr"/>
            <a:r>
              <a:rPr lang="pl-PL" b="1" dirty="0" smtClean="0"/>
              <a:t>Hiszpania</a:t>
            </a:r>
            <a:r>
              <a:rPr lang="pl-PL" dirty="0" smtClean="0"/>
              <a:t>  </a:t>
            </a:r>
          </a:p>
          <a:p>
            <a:pPr algn="ctr"/>
            <a:r>
              <a:rPr lang="pl-PL" b="1" dirty="0" smtClean="0"/>
              <a:t>Holandia</a:t>
            </a:r>
            <a:r>
              <a:rPr lang="pl-PL" dirty="0" smtClean="0"/>
              <a:t> </a:t>
            </a:r>
          </a:p>
          <a:p>
            <a:pPr algn="ctr"/>
            <a:r>
              <a:rPr lang="pl-PL" b="1" dirty="0" smtClean="0"/>
              <a:t>Irlandia</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4664"/>
            <a:ext cx="8229600" cy="6120680"/>
          </a:xfrm>
        </p:spPr>
        <p:txBody>
          <a:bodyPr>
            <a:normAutofit lnSpcReduction="10000"/>
          </a:bodyPr>
          <a:lstStyle/>
          <a:p>
            <a:pPr algn="ctr"/>
            <a:r>
              <a:rPr lang="pl-PL" b="1" dirty="0" smtClean="0"/>
              <a:t>Litwa</a:t>
            </a:r>
            <a:r>
              <a:rPr lang="pl-PL" dirty="0" smtClean="0"/>
              <a:t> </a:t>
            </a:r>
          </a:p>
          <a:p>
            <a:pPr algn="ctr"/>
            <a:r>
              <a:rPr lang="pl-PL" b="1" dirty="0" smtClean="0"/>
              <a:t>Luksemburg</a:t>
            </a:r>
            <a:r>
              <a:rPr lang="pl-PL" dirty="0" smtClean="0"/>
              <a:t>  </a:t>
            </a:r>
          </a:p>
          <a:p>
            <a:pPr algn="ctr"/>
            <a:r>
              <a:rPr lang="pl-PL" b="1" dirty="0" smtClean="0"/>
              <a:t>Łotwa</a:t>
            </a:r>
            <a:r>
              <a:rPr lang="pl-PL" dirty="0" smtClean="0"/>
              <a:t>  </a:t>
            </a:r>
          </a:p>
          <a:p>
            <a:pPr algn="ctr"/>
            <a:r>
              <a:rPr lang="pl-PL" b="1" dirty="0" smtClean="0"/>
              <a:t>Malta</a:t>
            </a:r>
            <a:r>
              <a:rPr lang="pl-PL" dirty="0" smtClean="0"/>
              <a:t>  </a:t>
            </a:r>
          </a:p>
          <a:p>
            <a:pPr algn="ctr"/>
            <a:r>
              <a:rPr lang="pl-PL" b="1" dirty="0" smtClean="0"/>
              <a:t>Niemcy</a:t>
            </a:r>
            <a:r>
              <a:rPr lang="pl-PL" dirty="0" smtClean="0"/>
              <a:t>  </a:t>
            </a:r>
          </a:p>
          <a:p>
            <a:pPr algn="ctr"/>
            <a:r>
              <a:rPr lang="pl-PL" b="1" dirty="0" smtClean="0"/>
              <a:t>Polska</a:t>
            </a:r>
            <a:r>
              <a:rPr lang="pl-PL" dirty="0" smtClean="0"/>
              <a:t>  </a:t>
            </a:r>
          </a:p>
          <a:p>
            <a:pPr algn="ctr"/>
            <a:r>
              <a:rPr lang="pl-PL" b="1" dirty="0" smtClean="0"/>
              <a:t>Portugalia</a:t>
            </a:r>
            <a:r>
              <a:rPr lang="pl-PL" dirty="0" smtClean="0"/>
              <a:t>  </a:t>
            </a:r>
          </a:p>
          <a:p>
            <a:pPr algn="ctr"/>
            <a:r>
              <a:rPr lang="pl-PL" b="1" dirty="0" smtClean="0"/>
              <a:t>Rumunia</a:t>
            </a:r>
            <a:r>
              <a:rPr lang="pl-PL" dirty="0" smtClean="0"/>
              <a:t>  </a:t>
            </a:r>
          </a:p>
          <a:p>
            <a:pPr algn="ctr"/>
            <a:r>
              <a:rPr lang="pl-PL" b="1" dirty="0" smtClean="0"/>
              <a:t>Słowacja</a:t>
            </a:r>
            <a:r>
              <a:rPr lang="pl-PL" dirty="0" smtClean="0"/>
              <a:t> </a:t>
            </a:r>
          </a:p>
          <a:p>
            <a:pPr algn="ctr"/>
            <a:r>
              <a:rPr lang="pl-PL" b="1" dirty="0" smtClean="0"/>
              <a:t>Słowenia</a:t>
            </a:r>
            <a:r>
              <a:rPr lang="pl-PL" dirty="0" smtClean="0"/>
              <a:t>  </a:t>
            </a:r>
          </a:p>
          <a:p>
            <a:pPr algn="ctr"/>
            <a:r>
              <a:rPr lang="pl-PL" b="1" dirty="0" smtClean="0"/>
              <a:t>Szwecja</a:t>
            </a:r>
            <a:r>
              <a:rPr lang="pl-PL" dirty="0" smtClean="0"/>
              <a:t>  </a:t>
            </a:r>
          </a:p>
          <a:p>
            <a:pPr algn="ctr"/>
            <a:r>
              <a:rPr lang="pl-PL" b="1" dirty="0" smtClean="0"/>
              <a:t>Węgry</a:t>
            </a:r>
            <a:r>
              <a:rPr lang="pl-PL" dirty="0" smtClean="0"/>
              <a:t>  </a:t>
            </a:r>
          </a:p>
          <a:p>
            <a:pPr algn="ctr"/>
            <a:r>
              <a:rPr lang="pl-PL" b="1" dirty="0" smtClean="0"/>
              <a:t>Wielka </a:t>
            </a:r>
            <a:r>
              <a:rPr lang="pl-PL" b="1" dirty="0" smtClean="0"/>
              <a:t>Brytania</a:t>
            </a:r>
            <a:r>
              <a:rPr lang="pl-PL" dirty="0" smtClean="0"/>
              <a:t>  </a:t>
            </a:r>
            <a:endParaRPr lang="pl-PL" dirty="0" smtClean="0"/>
          </a:p>
          <a:p>
            <a:pPr algn="ctr"/>
            <a:r>
              <a:rPr lang="pl-PL" b="1" dirty="0" smtClean="0"/>
              <a:t>Włochy</a:t>
            </a:r>
            <a:r>
              <a:rPr lang="pl-PL" dirty="0" smtClean="0"/>
              <a:t> </a:t>
            </a:r>
            <a:endParaRPr lang="pl-PL" dirty="0" smtClean="0"/>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988840"/>
            <a:ext cx="9144000" cy="4018451"/>
          </a:xfrm>
        </p:spPr>
        <p:txBody>
          <a:bodyPr>
            <a:normAutofit/>
          </a:bodyPr>
          <a:lstStyle/>
          <a:p>
            <a:pPr algn="ctr">
              <a:buNone/>
            </a:pPr>
            <a:r>
              <a:rPr lang="pl-PL" sz="4000" b="1" dirty="0" smtClean="0"/>
              <a:t>POLSKA  </a:t>
            </a:r>
          </a:p>
          <a:p>
            <a:pPr algn="ctr">
              <a:buNone/>
            </a:pPr>
            <a:r>
              <a:rPr lang="pl-PL" sz="3200" b="1" dirty="0" smtClean="0"/>
              <a:t> </a:t>
            </a:r>
          </a:p>
          <a:p>
            <a:pPr algn="ctr">
              <a:buNone/>
            </a:pPr>
            <a:r>
              <a:rPr lang="pl-PL" sz="3200" dirty="0" smtClean="0"/>
              <a:t>przystąpiła do Unii Europejskiej </a:t>
            </a:r>
          </a:p>
          <a:p>
            <a:pPr algn="ctr">
              <a:buNone/>
            </a:pPr>
            <a:r>
              <a:rPr lang="pl-PL" sz="3200" b="1" dirty="0" smtClean="0">
                <a:solidFill>
                  <a:srgbClr val="FF0000"/>
                </a:solidFill>
              </a:rPr>
              <a:t>                    </a:t>
            </a:r>
          </a:p>
          <a:p>
            <a:pPr>
              <a:buNone/>
            </a:pPr>
            <a:r>
              <a:rPr lang="pl-PL" sz="3200" b="1" dirty="0" smtClean="0">
                <a:solidFill>
                  <a:srgbClr val="FF0000"/>
                </a:solidFill>
              </a:rPr>
              <a:t> </a:t>
            </a:r>
            <a:r>
              <a:rPr lang="pl-PL" sz="3200" b="1" dirty="0" smtClean="0">
                <a:solidFill>
                  <a:srgbClr val="FF0000"/>
                </a:solidFill>
              </a:rPr>
              <a:t>                   1 maja 2004 roku</a:t>
            </a:r>
            <a:endParaRPr lang="pl-PL" sz="32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276872"/>
            <a:ext cx="8229600" cy="3730419"/>
          </a:xfrm>
        </p:spPr>
        <p:txBody>
          <a:bodyPr/>
          <a:lstStyle/>
          <a:p>
            <a:r>
              <a:rPr lang="pl-PL" dirty="0" smtClean="0"/>
              <a:t>Unia Europejska stoi na straży pokoju, wolności i przestrzegania prawa</a:t>
            </a:r>
          </a:p>
          <a:p>
            <a:pPr>
              <a:buNone/>
            </a:pPr>
            <a:endParaRPr lang="pl-PL" dirty="0" smtClean="0"/>
          </a:p>
          <a:p>
            <a:r>
              <a:rPr lang="pl-PL" dirty="0" smtClean="0"/>
              <a:t>Niesie pomoc państwom członkowskim</a:t>
            </a:r>
          </a:p>
          <a:p>
            <a:pPr>
              <a:buNone/>
            </a:pPr>
            <a:endParaRPr lang="pl-PL" dirty="0" smtClean="0"/>
          </a:p>
          <a:p>
            <a:r>
              <a:rPr lang="pl-PL" dirty="0" smtClean="0"/>
              <a:t>Dba o polepszenie warunków życia obywateli państw</a:t>
            </a:r>
            <a:endParaRPr lang="pl-PL" dirty="0"/>
          </a:p>
        </p:txBody>
      </p:sp>
      <p:sp>
        <p:nvSpPr>
          <p:cNvPr id="3" name="Tytuł 2"/>
          <p:cNvSpPr>
            <a:spLocks noGrp="1"/>
          </p:cNvSpPr>
          <p:nvPr>
            <p:ph type="title"/>
          </p:nvPr>
        </p:nvSpPr>
        <p:spPr>
          <a:xfrm>
            <a:off x="457200" y="476672"/>
            <a:ext cx="8229600" cy="1224136"/>
          </a:xfrm>
        </p:spPr>
        <p:txBody>
          <a:bodyPr/>
          <a:lstStyle/>
          <a:p>
            <a:pPr algn="ctr"/>
            <a:r>
              <a:rPr lang="pl-PL" dirty="0" smtClean="0"/>
              <a:t>ZAŁOŻENIA UE</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normAutofit/>
          </a:bodyPr>
          <a:lstStyle/>
          <a:p>
            <a:r>
              <a:rPr lang="pl-PL" sz="3200" b="1" dirty="0" smtClean="0">
                <a:solidFill>
                  <a:srgbClr val="FF0000"/>
                </a:solidFill>
              </a:rPr>
              <a:t>Unia Europejska </a:t>
            </a:r>
            <a:r>
              <a:rPr lang="pl-PL" sz="3200" dirty="0" smtClean="0"/>
              <a:t>to polityczny                      i gospodarczy związek niezależnych państw współpracujących ze sobą.</a:t>
            </a:r>
            <a:endParaRPr lang="pl-PL" sz="3200" dirty="0"/>
          </a:p>
        </p:txBody>
      </p:sp>
      <p:sp>
        <p:nvSpPr>
          <p:cNvPr id="3" name="Tytuł 2"/>
          <p:cNvSpPr>
            <a:spLocks noGrp="1"/>
          </p:cNvSpPr>
          <p:nvPr>
            <p:ph type="title"/>
          </p:nvPr>
        </p:nvSpPr>
        <p:spPr>
          <a:xfrm>
            <a:off x="457200" y="692696"/>
            <a:ext cx="8229600" cy="724942"/>
          </a:xfrm>
        </p:spPr>
        <p:txBody>
          <a:bodyPr/>
          <a:lstStyle/>
          <a:p>
            <a:pPr algn="ctr"/>
            <a:r>
              <a:rPr lang="pl-PL" dirty="0" smtClean="0"/>
              <a:t>Co to jest Unia Europejska?</a:t>
            </a:r>
            <a:endParaRPr lang="pl-PL" dirty="0"/>
          </a:p>
        </p:txBody>
      </p:sp>
      <p:pic>
        <p:nvPicPr>
          <p:cNvPr id="4" name="Picture 2" descr="Flaga Unii Europejskiej"/>
          <p:cNvPicPr>
            <a:picLocks noChangeAspect="1" noChangeArrowheads="1"/>
          </p:cNvPicPr>
          <p:nvPr/>
        </p:nvPicPr>
        <p:blipFill>
          <a:blip r:embed="rId2" cstate="print"/>
          <a:srcRect/>
          <a:stretch>
            <a:fillRect/>
          </a:stretch>
        </p:blipFill>
        <p:spPr bwMode="auto">
          <a:xfrm>
            <a:off x="6084168" y="5157192"/>
            <a:ext cx="1512168" cy="100408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420888"/>
            <a:ext cx="8229600" cy="3586403"/>
          </a:xfrm>
        </p:spPr>
        <p:txBody>
          <a:bodyPr/>
          <a:lstStyle/>
          <a:p>
            <a:r>
              <a:rPr lang="pl-PL" dirty="0" smtClean="0"/>
              <a:t>Rada Europejska</a:t>
            </a:r>
          </a:p>
          <a:p>
            <a:r>
              <a:rPr lang="pl-PL" dirty="0" smtClean="0"/>
              <a:t>Rada Unii Europejskiej</a:t>
            </a:r>
          </a:p>
          <a:p>
            <a:r>
              <a:rPr lang="pl-PL" dirty="0" smtClean="0"/>
              <a:t>Parlament Europejski</a:t>
            </a:r>
          </a:p>
          <a:p>
            <a:r>
              <a:rPr lang="pl-PL" dirty="0" smtClean="0"/>
              <a:t>Europejski Trybunał Sprawiedliwości</a:t>
            </a:r>
          </a:p>
          <a:p>
            <a:r>
              <a:rPr lang="pl-PL" dirty="0" smtClean="0"/>
              <a:t>Komisja Europejska</a:t>
            </a:r>
            <a:endParaRPr lang="pl-PL" dirty="0"/>
          </a:p>
        </p:txBody>
      </p:sp>
      <p:sp>
        <p:nvSpPr>
          <p:cNvPr id="3" name="Tytuł 2"/>
          <p:cNvSpPr>
            <a:spLocks noGrp="1"/>
          </p:cNvSpPr>
          <p:nvPr>
            <p:ph type="title"/>
          </p:nvPr>
        </p:nvSpPr>
        <p:spPr>
          <a:xfrm>
            <a:off x="457200" y="404664"/>
            <a:ext cx="8229600" cy="1584176"/>
          </a:xfrm>
        </p:spPr>
        <p:txBody>
          <a:bodyPr/>
          <a:lstStyle/>
          <a:p>
            <a:pPr algn="ctr"/>
            <a:r>
              <a:rPr lang="pl-PL" dirty="0" smtClean="0"/>
              <a:t>URZĘDY UNII EUROPEJSKIEJ</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lstStyle/>
          <a:p>
            <a:r>
              <a:rPr lang="pl-PL" dirty="0" smtClean="0"/>
              <a:t>Flaga Unii Europejskiej jest koloru niebieskiego  z 12 pięcioramiennymi gwiazdami ułożonymi w koło</a:t>
            </a:r>
            <a:endParaRPr lang="pl-PL" dirty="0"/>
          </a:p>
        </p:txBody>
      </p:sp>
      <p:sp>
        <p:nvSpPr>
          <p:cNvPr id="3" name="Tytuł 2"/>
          <p:cNvSpPr>
            <a:spLocks noGrp="1"/>
          </p:cNvSpPr>
          <p:nvPr>
            <p:ph type="title"/>
          </p:nvPr>
        </p:nvSpPr>
        <p:spPr/>
        <p:txBody>
          <a:bodyPr/>
          <a:lstStyle/>
          <a:p>
            <a:pPr algn="ctr"/>
            <a:r>
              <a:rPr lang="pl-PL" dirty="0" smtClean="0"/>
              <a:t>FLAGA UNII EUROPEJSKIEJ</a:t>
            </a:r>
            <a:endParaRPr lang="pl-PL" dirty="0"/>
          </a:p>
        </p:txBody>
      </p:sp>
      <p:pic>
        <p:nvPicPr>
          <p:cNvPr id="4" name="Picture 2" descr="Flaga Unii Europejskiej"/>
          <p:cNvPicPr>
            <a:picLocks noChangeAspect="1" noChangeArrowheads="1"/>
          </p:cNvPicPr>
          <p:nvPr/>
        </p:nvPicPr>
        <p:blipFill>
          <a:blip r:embed="rId2" cstate="print"/>
          <a:srcRect/>
          <a:stretch>
            <a:fillRect/>
          </a:stretch>
        </p:blipFill>
        <p:spPr bwMode="auto">
          <a:xfrm>
            <a:off x="3563888" y="3789040"/>
            <a:ext cx="2304256" cy="153002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276872"/>
            <a:ext cx="8229600" cy="3730419"/>
          </a:xfrm>
        </p:spPr>
        <p:txBody>
          <a:bodyPr/>
          <a:lstStyle/>
          <a:p>
            <a:pPr algn="ctr">
              <a:buNone/>
            </a:pPr>
            <a:r>
              <a:rPr lang="pl-PL" sz="3200" b="1" dirty="0" smtClean="0">
                <a:solidFill>
                  <a:srgbClr val="FF0000"/>
                </a:solidFill>
              </a:rPr>
              <a:t> „Oda do radości”</a:t>
            </a:r>
          </a:p>
          <a:p>
            <a:pPr algn="ctr">
              <a:buNone/>
            </a:pPr>
            <a:endParaRPr lang="pl-PL" b="1" dirty="0" smtClean="0">
              <a:solidFill>
                <a:srgbClr val="FF0000"/>
              </a:solidFill>
            </a:endParaRPr>
          </a:p>
          <a:p>
            <a:pPr algn="ctr"/>
            <a:r>
              <a:rPr lang="pl-PL" dirty="0" smtClean="0"/>
              <a:t>Muzyka: IX Symfonia </a:t>
            </a:r>
            <a:r>
              <a:rPr lang="pl-PL" dirty="0" err="1" smtClean="0"/>
              <a:t>Bethovena</a:t>
            </a:r>
            <a:endParaRPr lang="pl-PL" dirty="0" smtClean="0"/>
          </a:p>
          <a:p>
            <a:pPr algn="ctr"/>
            <a:endParaRPr lang="pl-PL" dirty="0" smtClean="0"/>
          </a:p>
          <a:p>
            <a:pPr algn="ctr"/>
            <a:r>
              <a:rPr lang="pl-PL" dirty="0" smtClean="0"/>
              <a:t>Słowa: Fryderyk Schiller</a:t>
            </a:r>
            <a:endParaRPr lang="pl-PL" dirty="0"/>
          </a:p>
        </p:txBody>
      </p:sp>
      <p:sp>
        <p:nvSpPr>
          <p:cNvPr id="3" name="Tytuł 2"/>
          <p:cNvSpPr>
            <a:spLocks noGrp="1"/>
          </p:cNvSpPr>
          <p:nvPr>
            <p:ph type="title"/>
          </p:nvPr>
        </p:nvSpPr>
        <p:spPr/>
        <p:txBody>
          <a:bodyPr/>
          <a:lstStyle/>
          <a:p>
            <a:pPr algn="ctr"/>
            <a:r>
              <a:rPr lang="pl-PL" dirty="0" smtClean="0"/>
              <a:t>HYMN UNII EUROPEJSKIEJ</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sz="3200" b="1" dirty="0" smtClean="0">
                <a:solidFill>
                  <a:srgbClr val="FF0000"/>
                </a:solidFill>
              </a:rPr>
              <a:t>EURO</a:t>
            </a:r>
          </a:p>
          <a:p>
            <a:endParaRPr lang="pl-PL" dirty="0"/>
          </a:p>
        </p:txBody>
      </p:sp>
      <p:sp>
        <p:nvSpPr>
          <p:cNvPr id="3" name="Tytuł 2"/>
          <p:cNvSpPr>
            <a:spLocks noGrp="1"/>
          </p:cNvSpPr>
          <p:nvPr>
            <p:ph type="title"/>
          </p:nvPr>
        </p:nvSpPr>
        <p:spPr/>
        <p:txBody>
          <a:bodyPr/>
          <a:lstStyle/>
          <a:p>
            <a:pPr algn="ctr"/>
            <a:r>
              <a:rPr lang="pl-PL" dirty="0" smtClean="0"/>
              <a:t>WALUTA </a:t>
            </a:r>
            <a:endParaRPr lang="pl-PL" dirty="0"/>
          </a:p>
        </p:txBody>
      </p:sp>
      <p:pic>
        <p:nvPicPr>
          <p:cNvPr id="5" name="Picture 9" descr="C:\Moje dokumenty\EURo\Banknoty\JPG\Awersy\10EUROA.JPG"/>
          <p:cNvPicPr>
            <a:picLocks noChangeAspect="1" noChangeArrowheads="1"/>
          </p:cNvPicPr>
          <p:nvPr/>
        </p:nvPicPr>
        <p:blipFill>
          <a:blip r:embed="rId2" cstate="print"/>
          <a:srcRect/>
          <a:stretch>
            <a:fillRect/>
          </a:stretch>
        </p:blipFill>
        <p:spPr bwMode="auto">
          <a:xfrm>
            <a:off x="1115616" y="2204864"/>
            <a:ext cx="1724025" cy="909638"/>
          </a:xfrm>
          <a:prstGeom prst="rect">
            <a:avLst/>
          </a:prstGeom>
          <a:noFill/>
        </p:spPr>
      </p:pic>
      <p:pic>
        <p:nvPicPr>
          <p:cNvPr id="6" name="Picture 8" descr="C:\Moje dokumenty\EURo\Banknoty\JPG\Awersy\20EUROA.JPG"/>
          <p:cNvPicPr>
            <a:picLocks noChangeAspect="1" noChangeArrowheads="1"/>
          </p:cNvPicPr>
          <p:nvPr/>
        </p:nvPicPr>
        <p:blipFill>
          <a:blip r:embed="rId3" cstate="print"/>
          <a:srcRect/>
          <a:stretch>
            <a:fillRect/>
          </a:stretch>
        </p:blipFill>
        <p:spPr bwMode="auto">
          <a:xfrm>
            <a:off x="1763688" y="3212976"/>
            <a:ext cx="1803400" cy="976313"/>
          </a:xfrm>
          <a:prstGeom prst="rect">
            <a:avLst/>
          </a:prstGeom>
          <a:noFill/>
        </p:spPr>
      </p:pic>
      <p:pic>
        <p:nvPicPr>
          <p:cNvPr id="7" name="Picture 7" descr="C:\Moje dokumenty\EURo\Banknoty\JPG\Awersy\50EUROA.JPG"/>
          <p:cNvPicPr>
            <a:picLocks noChangeAspect="1" noChangeArrowheads="1"/>
          </p:cNvPicPr>
          <p:nvPr/>
        </p:nvPicPr>
        <p:blipFill>
          <a:blip r:embed="rId4" cstate="print"/>
          <a:srcRect/>
          <a:stretch>
            <a:fillRect/>
          </a:stretch>
        </p:blipFill>
        <p:spPr bwMode="auto">
          <a:xfrm>
            <a:off x="2555776" y="4365104"/>
            <a:ext cx="1903413" cy="1046162"/>
          </a:xfrm>
          <a:prstGeom prst="rect">
            <a:avLst/>
          </a:prstGeom>
          <a:noFill/>
        </p:spPr>
      </p:pic>
      <p:pic>
        <p:nvPicPr>
          <p:cNvPr id="8" name="Picture 6" descr="C:\Moje dokumenty\EURo\Banknoty\JPG\Awersy\100EUROA.JPG"/>
          <p:cNvPicPr>
            <a:picLocks noChangeAspect="1" noChangeArrowheads="1"/>
          </p:cNvPicPr>
          <p:nvPr/>
        </p:nvPicPr>
        <p:blipFill>
          <a:blip r:embed="rId5" cstate="print"/>
          <a:srcRect/>
          <a:stretch>
            <a:fillRect/>
          </a:stretch>
        </p:blipFill>
        <p:spPr bwMode="auto">
          <a:xfrm>
            <a:off x="4644008" y="2492896"/>
            <a:ext cx="1990725" cy="1111250"/>
          </a:xfrm>
          <a:prstGeom prst="rect">
            <a:avLst/>
          </a:prstGeom>
          <a:noFill/>
        </p:spPr>
      </p:pic>
      <p:pic>
        <p:nvPicPr>
          <p:cNvPr id="9" name="Picture 5" descr="C:\Moje dokumenty\EURo\Banknoty\JPG\Awersy\200EUROA.JPG"/>
          <p:cNvPicPr>
            <a:picLocks noChangeAspect="1" noChangeArrowheads="1"/>
          </p:cNvPicPr>
          <p:nvPr/>
        </p:nvPicPr>
        <p:blipFill>
          <a:blip r:embed="rId6" cstate="print"/>
          <a:srcRect/>
          <a:stretch>
            <a:fillRect/>
          </a:stretch>
        </p:blipFill>
        <p:spPr bwMode="auto">
          <a:xfrm>
            <a:off x="5364088" y="3789040"/>
            <a:ext cx="2084388" cy="1117600"/>
          </a:xfrm>
          <a:prstGeom prst="rect">
            <a:avLst/>
          </a:prstGeom>
          <a:noFill/>
        </p:spPr>
      </p:pic>
      <p:pic>
        <p:nvPicPr>
          <p:cNvPr id="10" name="Picture 4" descr="C:\Moje dokumenty\EURo\Banknoty\JPG\Awersy\500EUROA.JPG"/>
          <p:cNvPicPr>
            <a:picLocks noChangeAspect="1" noChangeArrowheads="1"/>
          </p:cNvPicPr>
          <p:nvPr/>
        </p:nvPicPr>
        <p:blipFill>
          <a:blip r:embed="rId7" cstate="print"/>
          <a:srcRect/>
          <a:stretch>
            <a:fillRect/>
          </a:stretch>
        </p:blipFill>
        <p:spPr bwMode="auto">
          <a:xfrm>
            <a:off x="6516216" y="5085184"/>
            <a:ext cx="2173288" cy="1114425"/>
          </a:xfrm>
          <a:prstGeom prst="rect">
            <a:avLst/>
          </a:prstGeom>
          <a:noFill/>
          <a:ln w="9525">
            <a:noFill/>
            <a:miter lim="800000"/>
            <a:headEnd/>
            <a:tailEnd/>
          </a:ln>
        </p:spPr>
      </p:pic>
      <p:pic>
        <p:nvPicPr>
          <p:cNvPr id="11" name="Picture 10" descr="C:\Moje dokumenty\CLIPs_SOUNDs_PHOTOs\Clip-s\Pieniadze\Z-Euro.wmf"/>
          <p:cNvPicPr>
            <a:picLocks noChangeAspect="1" noChangeArrowheads="1"/>
          </p:cNvPicPr>
          <p:nvPr/>
        </p:nvPicPr>
        <p:blipFill>
          <a:blip r:embed="rId8" cstate="print"/>
          <a:srcRect/>
          <a:stretch>
            <a:fillRect/>
          </a:stretch>
        </p:blipFill>
        <p:spPr bwMode="auto">
          <a:xfrm>
            <a:off x="6588224" y="548680"/>
            <a:ext cx="1135062" cy="113506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20688"/>
            <a:ext cx="8229600" cy="5386603"/>
          </a:xfrm>
        </p:spPr>
        <p:txBody>
          <a:bodyPr>
            <a:normAutofit fontScale="92500" lnSpcReduction="10000"/>
          </a:bodyPr>
          <a:lstStyle/>
          <a:p>
            <a:pPr>
              <a:buNone/>
            </a:pPr>
            <a:r>
              <a:rPr lang="pl-PL" sz="4400" b="1" dirty="0" smtClean="0">
                <a:solidFill>
                  <a:srgbClr val="FF0000"/>
                </a:solidFill>
              </a:rPr>
              <a:t> </a:t>
            </a:r>
          </a:p>
          <a:p>
            <a:pPr>
              <a:buNone/>
            </a:pPr>
            <a:r>
              <a:rPr lang="pl-PL" sz="4400" b="1" dirty="0" smtClean="0">
                <a:solidFill>
                  <a:srgbClr val="FF0000"/>
                </a:solidFill>
              </a:rPr>
              <a:t>      Prezentację wykonali:</a:t>
            </a:r>
          </a:p>
          <a:p>
            <a:pPr>
              <a:buNone/>
            </a:pPr>
            <a:endParaRPr lang="pl-PL" sz="4400" dirty="0" smtClean="0">
              <a:solidFill>
                <a:srgbClr val="FF0000"/>
              </a:solidFill>
            </a:endParaRPr>
          </a:p>
          <a:p>
            <a:pPr>
              <a:buNone/>
            </a:pPr>
            <a:r>
              <a:rPr lang="pl-PL" b="1" dirty="0" smtClean="0">
                <a:solidFill>
                  <a:srgbClr val="FF0000"/>
                </a:solidFill>
              </a:rPr>
              <a:t>                          Michał  </a:t>
            </a:r>
            <a:r>
              <a:rPr lang="pl-PL" b="1" dirty="0" err="1" smtClean="0">
                <a:solidFill>
                  <a:srgbClr val="FF0000"/>
                </a:solidFill>
              </a:rPr>
              <a:t>Stepień</a:t>
            </a:r>
            <a:endParaRPr lang="pl-PL" b="1" dirty="0" smtClean="0">
              <a:solidFill>
                <a:srgbClr val="FF0000"/>
              </a:solidFill>
            </a:endParaRPr>
          </a:p>
          <a:p>
            <a:pPr>
              <a:buNone/>
            </a:pPr>
            <a:r>
              <a:rPr lang="pl-PL" b="1" dirty="0" smtClean="0">
                <a:solidFill>
                  <a:srgbClr val="FF0000"/>
                </a:solidFill>
              </a:rPr>
              <a:t>                          Damian  </a:t>
            </a:r>
            <a:r>
              <a:rPr lang="pl-PL" b="1" dirty="0" err="1" smtClean="0">
                <a:solidFill>
                  <a:srgbClr val="FF0000"/>
                </a:solidFill>
              </a:rPr>
              <a:t>Warot</a:t>
            </a:r>
            <a:endParaRPr lang="pl-PL" b="1" dirty="0" smtClean="0">
              <a:solidFill>
                <a:srgbClr val="FF0000"/>
              </a:solidFill>
            </a:endParaRPr>
          </a:p>
          <a:p>
            <a:pPr>
              <a:buNone/>
            </a:pPr>
            <a:endParaRPr lang="pl-PL" b="1" dirty="0" smtClean="0">
              <a:solidFill>
                <a:srgbClr val="FF0000"/>
              </a:solidFill>
            </a:endParaRPr>
          </a:p>
          <a:p>
            <a:pPr>
              <a:buNone/>
            </a:pPr>
            <a:endParaRPr lang="pl-PL" b="1" dirty="0" smtClean="0">
              <a:solidFill>
                <a:srgbClr val="FF0000"/>
              </a:solidFill>
            </a:endParaRPr>
          </a:p>
          <a:p>
            <a:pPr>
              <a:buNone/>
            </a:pPr>
            <a:r>
              <a:rPr lang="pl-PL" sz="2200" b="1" dirty="0" smtClean="0"/>
              <a:t>Strony źródłowe:</a:t>
            </a:r>
            <a:endParaRPr lang="pl-PL" sz="2200" dirty="0" smtClean="0"/>
          </a:p>
          <a:p>
            <a:r>
              <a:rPr lang="pl-PL" sz="2200" dirty="0" smtClean="0">
                <a:solidFill>
                  <a:srgbClr val="002060"/>
                </a:solidFill>
              </a:rPr>
              <a:t>http://www.uniaeuropejska.info.pl/panstwa-zalozycielskie-unii-europejskiej</a:t>
            </a:r>
          </a:p>
          <a:p>
            <a:r>
              <a:rPr lang="pl-PL" sz="2200" dirty="0" smtClean="0">
                <a:solidFill>
                  <a:srgbClr val="002060"/>
                </a:solidFill>
              </a:rPr>
              <a:t>http://unia.realnet.pl</a:t>
            </a:r>
          </a:p>
          <a:p>
            <a:r>
              <a:rPr lang="pl-PL" sz="2200" dirty="0" smtClean="0">
                <a:solidFill>
                  <a:srgbClr val="002060"/>
                </a:solidFill>
              </a:rPr>
              <a:t>http://pl.wikipedia.org/wiki/Historia_Unii_Europejskiej</a:t>
            </a:r>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algn="just" fontAlgn="base"/>
            <a:r>
              <a:rPr lang="pl-PL" b="1" dirty="0" smtClean="0"/>
              <a:t>Za założycieli Unii Europejskiej uznaje się sześć krajów, które obecnie są jej członkami. Są to Belgia, Holandia, Francja, Niemcy, Włochy oraz Luksemburg. Wszystkie te kraje przyjęły walutę euro oraz przystąpiły do Strefy Schengen.</a:t>
            </a:r>
            <a:endParaRPr lang="pl-PL" dirty="0" smtClean="0"/>
          </a:p>
          <a:p>
            <a:pPr algn="just"/>
            <a:r>
              <a:rPr lang="pl-PL" dirty="0" smtClean="0"/>
              <a:t>Kraje założycielskie, zjednoczone w </a:t>
            </a:r>
            <a:r>
              <a:rPr lang="pl-PL" b="1" dirty="0" smtClean="0"/>
              <a:t>Europejskiej Wspólnocie Gospodarczej</a:t>
            </a:r>
            <a:r>
              <a:rPr lang="pl-PL" dirty="0" smtClean="0"/>
              <a:t> stały się inicjatorami europejskiej integracji. Gdy  w 1993 roku na mocy traktatu z Maastricht powstała Unia Europejska stały się one jej pierwszymi państwami członkowskimi.</a:t>
            </a:r>
          </a:p>
          <a:p>
            <a:endParaRPr lang="pl-PL" dirty="0"/>
          </a:p>
        </p:txBody>
      </p:sp>
      <p:sp>
        <p:nvSpPr>
          <p:cNvPr id="3" name="Tytuł 2"/>
          <p:cNvSpPr>
            <a:spLocks noGrp="1"/>
          </p:cNvSpPr>
          <p:nvPr>
            <p:ph type="title"/>
          </p:nvPr>
        </p:nvSpPr>
        <p:spPr/>
        <p:txBody>
          <a:bodyPr/>
          <a:lstStyle/>
          <a:p>
            <a:pPr algn="ctr"/>
            <a:r>
              <a:rPr lang="pl-PL" dirty="0" smtClean="0"/>
              <a:t>HISTORIA UNII EUROPEJSKIEJ</a:t>
            </a:r>
            <a:endParaRPr lang="pl-PL" dirty="0"/>
          </a:p>
        </p:txBody>
      </p:sp>
      <p:pic>
        <p:nvPicPr>
          <p:cNvPr id="4" name="Picture 2" descr="Flaga Unii Europejskiej"/>
          <p:cNvPicPr>
            <a:picLocks noChangeAspect="1" noChangeArrowheads="1"/>
          </p:cNvPicPr>
          <p:nvPr/>
        </p:nvPicPr>
        <p:blipFill>
          <a:blip r:embed="rId2" cstate="print"/>
          <a:srcRect/>
          <a:stretch>
            <a:fillRect/>
          </a:stretch>
        </p:blipFill>
        <p:spPr bwMode="auto">
          <a:xfrm>
            <a:off x="6084168" y="5589240"/>
            <a:ext cx="1512168" cy="100408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Już w starożytności i średniowieczu podejmowano temat zjednoczonej Europy. Szczególnie szybki rozwój idei integracyjnej w Europie nastąpił w II połowie XX wieku, po zakończeniu II wojny światowej. Pojawiło się silne dążenie do utworzenia wspólnoty europejskiej, która pozwoliłaby odbudować Europę po katastrofalnych wydarzeniach drugiej wojny światowej  i zapobiec wojnie w przyszłości. Po 1945 ludzie najbardziej potrzebowali nadziei, toteż idea jedności europejskiej miała większe niż kiedykolwiek szanse poparcia. Wszystkie kraje Europy miały świadomość swoich kłopotów i słabości. Odpowiedzią na te problemy mogła być tylko, i to praktycznie realizowana, idea jedności politycznej i gospodarczej. Skoro dość szybko okazało się, że kraje Europy Środkowowschodniej zostały przemocą wyłączone z możliwości budowy demokracji i z uczestnictwa w ogólnoeuropejskiej integracji, skoncentrowano się na Europie Zachodniej.</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32656"/>
            <a:ext cx="8229600" cy="6048672"/>
          </a:xfrm>
        </p:spPr>
        <p:txBody>
          <a:bodyPr>
            <a:normAutofit fontScale="77500" lnSpcReduction="20000"/>
          </a:bodyPr>
          <a:lstStyle/>
          <a:p>
            <a:pPr algn="just"/>
            <a:r>
              <a:rPr lang="pl-PL" dirty="0" smtClean="0"/>
              <a:t>Pierwszym  zwiastunem jednoczenia się państw Europy Zachodniej był powołany do życie  w czerwcu 1947 </a:t>
            </a:r>
            <a:r>
              <a:rPr lang="pl-PL" dirty="0" smtClean="0"/>
              <a:t>w </a:t>
            </a:r>
            <a:r>
              <a:rPr lang="pl-PL" dirty="0" smtClean="0"/>
              <a:t>Paryżu Komitet Koordynacyjny Ruchów Międzynarodowych na Rzecz Jedności Europejskiej. W grudniu 1947 organizacja ta przybrała nazwę Międzynarodowy Komitet Ruchów na Rzecz Jedności Europejskiej.</a:t>
            </a:r>
          </a:p>
          <a:p>
            <a:pPr algn="just"/>
            <a:r>
              <a:rPr lang="pl-PL" dirty="0" smtClean="0"/>
              <a:t>Punktem przełomowym był kongres haski zorganizowany przez Józefa Retingera i Duncana </a:t>
            </a:r>
            <a:r>
              <a:rPr lang="pl-PL" dirty="0" err="1" smtClean="0"/>
              <a:t>Sandysa</a:t>
            </a:r>
            <a:r>
              <a:rPr lang="pl-PL" dirty="0" smtClean="0"/>
              <a:t> w </a:t>
            </a:r>
            <a:r>
              <a:rPr lang="pl-PL" dirty="0" smtClean="0"/>
              <a:t>Hadze                      </a:t>
            </a:r>
            <a:r>
              <a:rPr lang="pl-PL" dirty="0" smtClean="0"/>
              <a:t>w dniach 7-10 maja 1948 roku. Spotkali się na nim przedstawiciele 25 krajów europejskich. Kongres jednomyślnie wyraził pragnienie utworzenia zjednoczonej Europy. Wszystkie kraje w nim uczestniczące zdawały sobie sprawę, że upieranie się przy narodowej niepodległości i utrzymywanie narodowej suwerenności to rzecz przestarzała. Historyczny kongres haski wytyczył w podstawowych zarysach politykę zjednoczenia Europy. Jak pisał Józef Retinger: </a:t>
            </a:r>
            <a:r>
              <a:rPr lang="pl-PL" b="1" i="1" dirty="0" smtClean="0">
                <a:solidFill>
                  <a:srgbClr val="C00000"/>
                </a:solidFill>
              </a:rPr>
              <a:t>w Hadze położono fundamenty pod wszystko to, co miało wyznaczać postęp idei europejskiej w następnym dziesięcioleciu. Wszystkie wielkie traktaty europejskie wyrosły z podatnego gruntu tego śmiałego zebrania. Jednocześnie ustanowiono </a:t>
            </a:r>
            <a:r>
              <a:rPr lang="pl-PL" b="1" i="1" dirty="0" smtClean="0">
                <a:solidFill>
                  <a:srgbClr val="C00000"/>
                </a:solidFill>
              </a:rPr>
              <a:t>zasady i </a:t>
            </a:r>
            <a:r>
              <a:rPr lang="pl-PL" b="1" i="1" dirty="0" smtClean="0">
                <a:solidFill>
                  <a:srgbClr val="C00000"/>
                </a:solidFill>
              </a:rPr>
              <a:t>doktryny </a:t>
            </a:r>
            <a:r>
              <a:rPr lang="pl-PL" b="1" i="1" dirty="0" smtClean="0">
                <a:solidFill>
                  <a:srgbClr val="C00000"/>
                </a:solidFill>
              </a:rPr>
              <a:t>jedności europejskiej. Kongres nadał ton i </a:t>
            </a:r>
            <a:r>
              <a:rPr lang="pl-PL" b="1" i="1" dirty="0" smtClean="0">
                <a:solidFill>
                  <a:srgbClr val="C00000"/>
                </a:solidFill>
              </a:rPr>
              <a:t>rozmach działalności europejskiej na przyszłe lata</a:t>
            </a:r>
            <a:r>
              <a:rPr lang="pl-PL" b="1" dirty="0" smtClean="0">
                <a:solidFill>
                  <a:srgbClr val="C00000"/>
                </a:solidFill>
              </a:rPr>
              <a:t>.</a:t>
            </a:r>
            <a:endParaRPr lang="pl-PL" dirty="0" smtClean="0">
              <a:solidFill>
                <a:srgbClr val="C00000"/>
              </a:solidFill>
            </a:endParaRPr>
          </a:p>
          <a:p>
            <a:endParaRPr lang="pl-PL" dirty="0" smtClean="0"/>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pPr algn="just"/>
            <a:r>
              <a:rPr lang="pl-PL" dirty="0" smtClean="0"/>
              <a:t>Aby to urzeczywistnić, wielu polityków wspierało ideę utworzenia jakiejś formy europejskiej federacji czy rządu. Winston Churchill 19 września 1946 wygłosił na uniwersytecie w Zurychu mowę, w której wezwał do utworzenia Stanów Zjednoczonych Europy, podobnych do Stanów Zjednoczonych Ameryki. Bezpośrednim wynikiem tego przemówienia było utworzenie w 1949 Rady Europy. Rada Europy </a:t>
            </a:r>
            <a:r>
              <a:rPr lang="pl-PL" dirty="0" smtClean="0"/>
              <a:t>była              </a:t>
            </a:r>
            <a:r>
              <a:rPr lang="pl-PL" dirty="0" smtClean="0"/>
              <a:t>(i dalej pozostaje) </a:t>
            </a:r>
            <a:r>
              <a:rPr lang="pl-PL" dirty="0" smtClean="0"/>
              <a:t>instytucją o </a:t>
            </a:r>
            <a:r>
              <a:rPr lang="pl-PL" dirty="0" smtClean="0"/>
              <a:t>raczej ograniczonych prerogatywach, jako swoisty ekwiwalent Narodów Zjednoczonych, aczkolwiek wypracowała pewne formy uprawnień w dziedzinie praw człowieka, jak Europejski Trybunał Praw Człowieka.</a:t>
            </a:r>
          </a:p>
          <a:p>
            <a:endParaRPr lang="pl-PL" dirty="0" smtClean="0"/>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098571"/>
          </a:xfrm>
        </p:spPr>
        <p:txBody>
          <a:bodyPr>
            <a:normAutofit fontScale="77500" lnSpcReduction="20000"/>
          </a:bodyPr>
          <a:lstStyle/>
          <a:p>
            <a:r>
              <a:rPr lang="pl-PL" dirty="0" smtClean="0"/>
              <a:t>Inauguracyjne posiedzenie Rady Europy odbyło się w Strasburgu 8 sierpnia 1949. Obok flag dwunastu państw członkowskich (jeszcze bez Niemiec i Austrii) była również flaga Ruchu Europejskiego: zielone E na białym tle. Według projektodawców Rada Europy miała być pierwszym instytucjonalnym krokiem do utworzenia ponadnarodowego rządu Europy. W ramach Rady wyodrębniono Komitet Ministrów, Parlamentarne Zgromadzenie Doradcze i niezależny Sekretariat, prototypy rządu, parlamentu i administracji publicznej. Działacze Ruchu pragnęli aby Zgromadzenie funkcjonowało jak prawdziwy Parlament Europejski</a:t>
            </a:r>
            <a:r>
              <a:rPr lang="pl-PL" dirty="0" smtClean="0"/>
              <a:t>.                  </a:t>
            </a:r>
            <a:r>
              <a:rPr lang="pl-PL" dirty="0" smtClean="0"/>
              <a:t>W budowie nowej Europy, na razie tylko w niecałej części zachodniej, Ruch Europejski odgrywał rolę kluczową. Nastroje panujące w Radzie Europy oddają słowa Paula Henriego </a:t>
            </a:r>
            <a:r>
              <a:rPr lang="pl-PL" dirty="0" err="1" smtClean="0"/>
              <a:t>Spaaka</a:t>
            </a:r>
            <a:r>
              <a:rPr lang="pl-PL" dirty="0" smtClean="0"/>
              <a:t>, który 26 sierpnia 1949 powiedział:</a:t>
            </a:r>
            <a:r>
              <a:rPr lang="pl-PL" dirty="0" smtClean="0">
                <a:solidFill>
                  <a:srgbClr val="C00000"/>
                </a:solidFill>
              </a:rPr>
              <a:t> </a:t>
            </a:r>
            <a:r>
              <a:rPr lang="pl-PL" b="1" i="1" dirty="0" smtClean="0">
                <a:solidFill>
                  <a:srgbClr val="C00000"/>
                </a:solidFill>
              </a:rPr>
              <a:t>najbardziej niezdecydowani, najwięksi sceptycy muszą uznać fakt, że od dziś istnieje świadomość europejska</a:t>
            </a:r>
            <a:r>
              <a:rPr lang="pl-PL" b="1" dirty="0" smtClean="0">
                <a:solidFill>
                  <a:srgbClr val="C00000"/>
                </a:solidFill>
              </a:rPr>
              <a:t>.</a:t>
            </a:r>
            <a:endParaRPr lang="pl-PL" dirty="0" smtClean="0">
              <a:solidFill>
                <a:srgbClr val="C00000"/>
              </a:solidFill>
            </a:endParaRP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Po kongresie haskim rozpoczęła się seria konferencji  Ruchu Europejskiego. Pierwsza, która odbyła się w Brukseli                        w lutym 1949, poświęcona była sprawom politycznym                           i organizacyjnym. W dwa miesiące </a:t>
            </a:r>
            <a:r>
              <a:rPr lang="pl-PL" dirty="0" smtClean="0"/>
              <a:t>później w</a:t>
            </a:r>
            <a:r>
              <a:rPr lang="pl-PL" dirty="0" smtClean="0"/>
              <a:t> Westminsterze zorganizowano wielką konferencję na temat polityki gospodarczej. Jako cel na przyszłość wysunięto propozycję utworzenie wspólnego rynku.                   W grudniu tego samego roku w Lozannie odbyła się konferencja poświęcona kulturze. W rezolucjach wezwano do utworzenia Europejskiego Centrum Kultury, Uniwersytetu Europejskiego oraz Europejskiego Centrum Badań Jądrowych. Z czasem powołano do życia wszystkie       te ośrodki. W czerwcu 1950 w Rzymie odbyła się konferencja poświęcona polityce socjalnej.</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sz="2200" dirty="0" smtClean="0"/>
              <a:t>Ziarno idei integracji rzucone w nowych powojennych realiach na kongresie haskim zaowocowało już </a:t>
            </a:r>
            <a:r>
              <a:rPr lang="pl-PL" sz="2200" dirty="0" smtClean="0"/>
              <a:t>wkrótce, w </a:t>
            </a:r>
            <a:r>
              <a:rPr lang="pl-PL" sz="2200" dirty="0" smtClean="0"/>
              <a:t>latach pięćdziesiątych i później, kolejnymi formami                          i etapami integracji międzynarodowej </a:t>
            </a:r>
            <a:r>
              <a:rPr lang="pl-PL" sz="2200" dirty="0" smtClean="0"/>
              <a:t>w </a:t>
            </a:r>
            <a:r>
              <a:rPr lang="pl-PL" sz="2200" dirty="0" smtClean="0"/>
              <a:t>Europie, i tak jest do chwili obecnej mimo różnych zahamowań </a:t>
            </a:r>
            <a:r>
              <a:rPr lang="pl-PL" sz="2200" dirty="0" smtClean="0"/>
              <a:t>                  i </a:t>
            </a:r>
            <a:r>
              <a:rPr lang="pl-PL" sz="2200" dirty="0" smtClean="0"/>
              <a:t>kryzysów.</a:t>
            </a:r>
            <a:r>
              <a:rPr lang="pl-PL" sz="2200" dirty="0" smtClean="0">
                <a:solidFill>
                  <a:srgbClr val="C00000"/>
                </a:solidFill>
              </a:rPr>
              <a:t>   </a:t>
            </a:r>
          </a:p>
          <a:p>
            <a:pPr algn="just"/>
            <a:r>
              <a:rPr lang="pl-PL" sz="2200" b="1" dirty="0" smtClean="0">
                <a:solidFill>
                  <a:srgbClr val="C00000"/>
                </a:solidFill>
              </a:rPr>
              <a:t>Punktem przełomowym dla idei integracji Europy było podpisanie przez państwa zachodniej Europy traktatów </a:t>
            </a:r>
            <a:r>
              <a:rPr lang="pl-PL" sz="2200" b="1" dirty="0" smtClean="0">
                <a:solidFill>
                  <a:srgbClr val="C00000"/>
                </a:solidFill>
              </a:rPr>
              <a:t>rzymskich w 1957, na mocy których </a:t>
            </a:r>
            <a:r>
              <a:rPr lang="pl-PL" sz="2200" b="1" dirty="0" smtClean="0">
                <a:solidFill>
                  <a:srgbClr val="C00000"/>
                </a:solidFill>
              </a:rPr>
              <a:t>powstała Europejska Wspólnota Gospodarcza  i  EURATOM</a:t>
            </a:r>
            <a:r>
              <a:rPr lang="pl-PL" sz="2200" dirty="0" smtClean="0">
                <a:solidFill>
                  <a:srgbClr val="C00000"/>
                </a:solidFill>
              </a:rPr>
              <a:t>.</a:t>
            </a:r>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TotalTime>
  <Words>558</Words>
  <Application>Microsoft Office PowerPoint</Application>
  <PresentationFormat>Pokaz na ekranie (4:3)</PresentationFormat>
  <Paragraphs>90</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Hol</vt:lpstr>
      <vt:lpstr>UNIA EUROPEJSKA</vt:lpstr>
      <vt:lpstr>Co to jest Unia Europejska?</vt:lpstr>
      <vt:lpstr>HISTORIA UNII EUROPEJSKIEJ</vt:lpstr>
      <vt:lpstr>Slajd 4</vt:lpstr>
      <vt:lpstr>Slajd 5</vt:lpstr>
      <vt:lpstr>Slajd 6</vt:lpstr>
      <vt:lpstr>Slajd 7</vt:lpstr>
      <vt:lpstr>Slajd 8</vt:lpstr>
      <vt:lpstr>Slajd 9</vt:lpstr>
      <vt:lpstr>Slajd 10</vt:lpstr>
      <vt:lpstr>Slajd 11</vt:lpstr>
      <vt:lpstr>Europejska Wspólnota Energii Atomowej</vt:lpstr>
      <vt:lpstr>Slajd 13</vt:lpstr>
      <vt:lpstr>Slajd 14</vt:lpstr>
      <vt:lpstr>PAŃSTWA NALEŻĄCE DO UE</vt:lpstr>
      <vt:lpstr>Slajd 16</vt:lpstr>
      <vt:lpstr>Slajd 17</vt:lpstr>
      <vt:lpstr>Slajd 18</vt:lpstr>
      <vt:lpstr>ZAŁOŻENIA UE</vt:lpstr>
      <vt:lpstr>URZĘDY UNII EUROPEJSKIEJ</vt:lpstr>
      <vt:lpstr>FLAGA UNII EUROPEJSKIEJ</vt:lpstr>
      <vt:lpstr>HYMN UNII EUROPEJSKIEJ</vt:lpstr>
      <vt:lpstr>WALUTA </vt:lpstr>
      <vt:lpstr>Slajd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UNIA EUROPEJSKA</dc:title>
  <dc:creator>admin</dc:creator>
  <cp:lastModifiedBy>admin</cp:lastModifiedBy>
  <cp:revision>21</cp:revision>
  <dcterms:created xsi:type="dcterms:W3CDTF">2014-07-21T13:56:15Z</dcterms:created>
  <dcterms:modified xsi:type="dcterms:W3CDTF">2014-07-21T15:13:24Z</dcterms:modified>
</cp:coreProperties>
</file>