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72" r:id="rId2"/>
    <p:sldId id="283" r:id="rId3"/>
    <p:sldId id="264" r:id="rId4"/>
    <p:sldId id="268" r:id="rId5"/>
    <p:sldId id="269" r:id="rId6"/>
    <p:sldId id="274" r:id="rId7"/>
    <p:sldId id="260" r:id="rId8"/>
    <p:sldId id="261" r:id="rId9"/>
    <p:sldId id="258" r:id="rId10"/>
    <p:sldId id="270" r:id="rId11"/>
    <p:sldId id="263" r:id="rId12"/>
    <p:sldId id="262" r:id="rId13"/>
    <p:sldId id="265" r:id="rId14"/>
    <p:sldId id="266" r:id="rId15"/>
    <p:sldId id="271" r:id="rId16"/>
    <p:sldId id="259" r:id="rId17"/>
    <p:sldId id="277" r:id="rId18"/>
    <p:sldId id="281" r:id="rId19"/>
    <p:sldId id="282" r:id="rId20"/>
    <p:sldId id="276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200A9-86EB-442D-B3A4-A5A8EE7EE102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838308-D0E2-4546-9267-CBB203EC074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F0149-1424-47A5-923C-7A9EADBABB18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A6CD6-F8E6-46BB-AE7C-3D76506080C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BBC41-CC68-4030-B4D5-76F48F420477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B022-2C38-4C46-BFB7-CA4750C9303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993294-94E0-4737-A480-3B37F826741E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CDF1957-754A-410F-9B71-993608415E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94819-442B-4DCC-A16C-5ADE9470E4CF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EBD45-4D9E-4F0B-8B24-18398B0C2A4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95D3F-8029-4E68-B36D-B22A4429A629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99701-4F6B-4776-8E5D-F24A0CB9397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D2528-73D7-415F-B78E-838859FC9DF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69B582-766F-4B34-9DBA-1F5ABC6034E4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60718-9B02-40B1-8CE1-F15ADA6D346A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A0D54-9E6D-497D-970F-3876CF6E70C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DE4A3-64C4-48B1-A374-ECEB0A42C418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0381C-54BC-4CF6-834B-52D13FD982B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027ED03-0CAF-418F-9ABE-BECF14E69A71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F5C7845-7343-438D-B8F3-559AAAAA769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BB739-BDA8-4B84-9683-EB41623EC27A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F837B9-AE6E-4610-8664-3E6958EC36D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5AFC18-AEDB-4FA1-BCA6-F495DB2DC137}" type="datetimeFigureOut">
              <a:rPr lang="pl-PL" smtClean="0"/>
              <a:pPr>
                <a:defRPr/>
              </a:pPr>
              <a:t>2013-11-14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A19BD5-1E11-4D83-B205-9B6C4F8F461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3714752"/>
            <a:ext cx="7209414" cy="235745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i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pl-PL" i="1" dirty="0" smtClean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pl-PL" i="1" dirty="0"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pl-PL" i="1" dirty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pl-PL" i="1" dirty="0" smtClean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rgbClr val="00B05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pl-PL" i="1" dirty="0">
                <a:solidFill>
                  <a:srgbClr val="00B05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pl-PL" sz="4400" b="1" i="1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„Umarłych wieczność dotąd trwa, dokąd pamięcią im się płaci.”</a:t>
            </a:r>
            <a:r>
              <a:rPr lang="pl-PL" sz="3600" b="1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/>
            </a:r>
            <a:br>
              <a:rPr lang="pl-PL" sz="3600" b="1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                           </a:t>
            </a:r>
            <a:br>
              <a:rPr lang="pl-PL" sz="2800" b="1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Monotype Corsiva" pitchFamily="66" charset="0"/>
                <a:cs typeface="Arial" panose="020B0604020202020204" pitchFamily="34" charset="0"/>
              </a:rPr>
              <a:t> W. Szymborska</a:t>
            </a:r>
            <a:r>
              <a:rPr lang="pl-PL" sz="2800" b="1" dirty="0" smtClean="0">
                <a:solidFill>
                  <a:schemeClr val="tx1"/>
                </a:solidFill>
                <a:latin typeface="Lucida Handwriting" pitchFamily="66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latin typeface="Lucida Handwriting" pitchFamily="66" charset="0"/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srgbClr val="00B05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00B05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srgbClr val="00B05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00B05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endParaRPr lang="pl-PL" sz="2800" dirty="0">
              <a:solidFill>
                <a:srgbClr val="00B05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5842" name="AutoShape 2" descr="data:image/jpeg;base64,/9j/4AAQSkZJRgABAQAAAQABAAD/2wCEAAkGBxMSEhMUERQWFhUVFBgVFxUXFBgVFRUVGBQWGBYUFBUYHCghGBolGxUUITEhJSksLi4uGB8zOTMsNygtLisBCgoKDg0OGhAQGywlICYtLDQ3NzcsLCwtLSwsLCwsLCwtMSwsLCwsLCwsLS0sLCwsNCwsLiwsLCwsLCwsLCwsLP/AABEIAMUBAAMBIgACEQEDEQH/xAAcAAEAAQUBAQAAAAAAAAAAAAAABAIDBQYHAQj/xAA8EAACAQIDBQYDBQcEAwAAAAABAgADEQQSIQUGMUFRBxNhcYGRIjKhFCNSscEzQmJygtHhQ5Ki8Bey8f/EABoBAQADAQEBAAAAAAAAAAAAAAABAgMEBQb/xAAuEQEAAgIABAQDCAMAAAAAAAAAAQIDEQQSITEFE0FRFGGxIzJCcYGRoeEiwfH/2gAMAwEAAhEDEQA/AO4xEQEREBERAREQEREBERAREQEREBERAREQEREBERAREQEREBES1iK6opZzZQCSTwAAvrAuxOe1+0g1DR+yUSytUykVLq5TNlLIo4X4i/tOhStbxbsiLRPYiIlkkREBERAREQEREBERAREQEREBERAREQEREBERAREQEREBNa3828uFwzajvKgKqOgt8TW8B9Zd3q3qo4JDmYGoR8Kc78i3QTi218fWxuIQ1ic1VgFQBjlQnRioByqPrMMmT8Ne7DLk/DXv9G7dmG7OYjEVRYA3UePj+ftOpyBsPCGlRRLqbKNVUrfxIJOsnzSleWummOkUrqCIiXXIiICIiAiIgIiICIiAiIgIiICIiAiIgIiICIiB4TBYWvfTjflbreYPb29NDCq1zncfuLxvw+I8F1mibL2Zi8eGADUqBYkFmawF72UX148OUytl1Oo6ypa+ukdZbhtzfzCYe4D96/4afxa+LcB9ZqeI3t2hjCRh6TU0t/pqWf1e2noBNs2LuNhcOAWXvG/E/D0X+95m66NbLSAUeAsB5CV5MlvvTr8mc1yW7zr8nLdkbuPXZalZHD3Ng+YMTcgl1b3nSdh7Cp4dbhRnb5mtqfC8k4DZ4p6k3Y85Nl8eOKQvjxxUiImjQiIgIiICIiAiIgIiICIiAiIgIiICIiAiIgIiICY/bm1qeFotVqmwA0HNjyA8ZXtLalKhTNSowAFx4kjkJoNDCVtq4rvKqn7LTPwi9lP8I/EeunrwmV766V7qXtMdI7qdztkVcbUOJxAIoHVELG7EcCdNR1J4zpaIFAAAAGgA0A8p5SphQFUAACwA4AdBK5alOSNJrXUPCJ7ES6xERAREQEREBERARKFqA6AgnpeVwEREBERAREQEREBERAREQEREBIO09pLRGurEEgXA0HM3PDUS3trbNPDJmc620W/HxPQeM0rB7MfatVa1UWoo1w5Fmcj92n+FfH9ZhkyTvkp3+jO19TqO6jZu79TH1e9qt91mJbiCzX4LytOiYTDJSQJTGVV4AcpXRpBVCqAABYAcAJXL48cUj5rVrEdfUiImixERAREQEREBERAREQLdegrizqGHQi8xWMWvhxmpXq0xxpsbuo/hY6t6nTxmZiVtXYxex9vUMSPu3GYaMhNmU+Kmx+kyk03fXdMVVavhwUrqCfh0Ljppz8Oc0nYXaPWw7ZKw7xAfiUn4gPxIf0mM5ppPLeETOnaIkLY+1aWKpLVoOGRufMHmrDkfCU7Q2jkFkCu2YAjNbKOZbyHLnNuaNbTtOJngcEkAi44jpz1mIr565ADFAGuCvzcCLknwJ08Z4d1cHoWohiP3nZnY+LMxJJ8TI5pnsje+zNRMVV2zhMOuVq9NQulu8zEeFrkzC43tGwSfKzVP5VsPdrSLZaV7yTMR3bfE5nX7VQzZaFDMeQuXY/0qJ6m8G16/7LC1AD1QUR53q2Mz+Ir+GJn9FPNr6dXS5Fr7Rop89RB5sL+00NN2tqVzevWp016Z2qt7DT6zIYbs8T/WxFV/BQqD63P1jzMs9q/vJzWntDNYjezCJ/qX/lB/WYDafaENVw9O55M5H/qP7zKJuLgV1ZGNhclqr++hE1jdfcqnXq1MTUP3RdlSjmchU4gatxKkXPna3GZ3nPuK7iN+ylvNnp0V7t7EqbRb7Timbus2i3/akdeijh+U6RRpKihVACqLADQADgBLWBwSUUCUlyovBRew8r8JIm+LFFI+bSlIrBERNVyIiAiIgIiICIiAiIgIiICYHePe3D4MWqNmqW0prq39X4R5zEb8b5jDqaVBgap0LDXJ5dW/Kciqs1RizsSSSSSbkm+tzKWv7Pc8O8InPHmZelf5n+m4bX7TcU9+5CUVHO2dvUtp9Jz3F7TNSozsAzMSSxVRcnibARtLEXIReC8fEy3RpCcd5m8vo8fBcPSNUpH7bn+Wf3U3vq4Iv3ajK6FcoNgHPy1OB1H6yZsjedsNU7wC4c3dSb5vEk8W8ZrNSoBoAJbbEcrXHMX4j/vOVmOmtuTjvC8WWk2pGrfV1Srv2lk+zjvqtUGyAZivLUcje458OEundjaeN+LEVu5Q/uEkkD+RdB9JrG5W/tHBHK2EVUbjVQfe+pYnMPC87JsTbVDF0+8w751vY6EEHoQdRNMdK5PvT+j4asbmerTsJ2T4ca1q9aofAqg/In6zJVt1tk4NC9anSAAuWrMahPkrk3PgBMd2jdoi4I9xhsr4gj4idVogjS4HFze4HLieV+MVto1qrlq7tUY/vsxYnU6E8hqfKaTFK9Kwyy5qU6RG5dixHaRgqAy4OgW/lVaNPw5X/wCMhP2oVyCVoUvVmNvPhOU99YX4g+4PgZaO0mXnpyP6GOa3u5viMs9nYsH2rWNq9DS9i1N9QPBWGvuJv2x9rUcVTFSg4dT6FT+FgdQZ8wDGF+F/Man1A5TY9yN5X2fiQ7X7pwVqJmtcWuHt1HlzI5yYy67tMXEW3q7vG8dfJhqpva65f93w/rLux8IKVJVXoCSOZIH+B6TUtq4nEY58ElM0qdGvmrhrGpUC0lBUkaLqXUW6EzBYntExDFqSmmjK7L3mT9ooJCsqsxCk24G8c0c/PPs6r5a06y6vE4Nitv4hj95iXN+Rc29ANB6SnD7xYhNVr1BbXR2t9dOUv5vyYfGV9ne4nKtj9oeIFu9C1V6kZG9wLfSb9sTeGjitEazgXNNtGHW34h4j6S8XiW9M1L9mXiIlmpERAREQEREBERA16vgtoIxFHE0WQsSO/osaiAm+TNTZQwHK4Bt7znW+XaFVOfDUi3e06jpVqLZEYKxX7tFZmynxbSdO3w2h9nwWJq5spWi2VuYdhlp28cxWfKNWuynMDrOfLuOkS9nw+KT9rkrExE+0R/1sFTaFU6kD2P8AeWxta3ESNsjaedSrG7jrzHK0sYx+MwndZ7vpo4iLYoyY56JBq3JPU3nvfeMjE2EjVK3SUrv0VycRyR1ZHvJQ1UTGd4xkijgnYgcCeXE+0tNfeWPxlrdK1b7X3Cxhw9KpSUVUeklRWpnNoyhrZfmvr0mS3L2nidnYfFfdszBLhCp+cXAJHHQst/AGdN7OaLps3CrUJJFPQk3+HM2QX6ZcoHhaZ/E4daisjgFWFiDzE2rg1q1ZfD5McRe0xPu+RMZimd2eo5Z2YsxNyxJ1JJPOe0MVbr4azpu/nZJXBqVcCe9RjnNJv2wP8DH59OV/eclxdB6TFKqsjrxVlKsPMHUS3JpxWxeksu2IvwA/O568bSM+LYfIbX45QAfcCQadcdZdJHFTrzEjlZxTllK78kWLE8+JmX3ewD4mqKNJcz1NAPzJ6AcSeQmG2bs6rXcJRUsSbE8FXxZuAAm/4TFLsqk1HDOHxlYWr4heFFOIo0b8+rcefQLGoRNI7z2bXtbeNNmV8NRpKK32fCHDg58i95mTvGNgdfgGnUkcpzjaNUu7uotmYnLe4F2Jtm5+cpqVxZNL2DEknUnMbn8papv4ysblllyzefkpXG6i4Ab8RAYjzHA/nPKrVL3a734MD8P+PW0Yq3MC956t16jw5H05yYhnt62LZPmf0Xh7mS9k7Ur51dCylTcMpII9ZGXEIDqoB6gaf4k+hUB1BJ/7z/8AkvpMO0bnb2jFAU6ulbXgPhcAcR0OhuPabXPnvDY/IwZDYqQQ17EEc52zdbbS4ugrqbsPhcXFw443sANePCa1t6S9Lh83PGp7sxERLukiIgIiICIiBz/trqsuz1C3s2IRW/lCuwv/AFKs+e8VRn0x2o7Navs6uF1anaqB1CG7f8M0+cMQt5x5pmMm30nhta5OEmPWJn/TDPSZWBU2tMmXzkddLyJVQy7Q4k9B9YvO42cPXy7zWO0yv1mlNDDFzYep5DzmQ2BsWpjcRToUvmqNa54KLXZj4AAn0ndtj9luEooquWcjidBmPU8ZFKTPZpxHFY8dvtHEcBsh3IWkhZjpe2p8hNi3a3fZ8YMMoJqg/fNaww9MH4/67aDxInc6eCw+Co1Hp01RURnYgfEQqkm7cTwmE7M9hNh8O1XELbFYio9Sub3IPeMFQHoBr5ky8YOsbebxXitslfLxRyx/La8Jh1poiILKihVHQKAAPYS7ETqeSSFtTZFDErkxFGnVXo6Bva40k2IGhYzsg2VUYkUXS/JKrhfQEm0i/wDhjZw+U1h5urfmk6PPDI1Cs1iXKN99kYXZeFAolzWqnJSBYALzeplUAaA+5E5ilIj5tSep+pM2vfvbIxeJasf2aDu6K9VB1qf1G58gOk1um1zmY8eHj5CYTqZ6PMz2ibdOy6lMFNRwuNPQ2kGnTuSB/iZClUBUhfxm9x/Cv9pB4PER0YGLFgL+nWe0q1TLoC6jT5cwHhccJLxNIMvHh4zfew5rvjEIuuWkdRcA3qDyvYj2ka3OmmKnPblczqVV5qy/Uex4SmnUBPwk36KrX9lE+pThKf4E/wBo/tK0oqvyqB5ACaeXPu6/g/m+cdl7t43EH7vD1WB5uhVfR6gAHoZ1HcPdbG4Nszuio3z0sxe+nEWFgw66zoES0Ua4+HrSdkREu6CIiAiIgIiIHjC+h4ThG/HZtiMO9Srhk7zD3LALrUprxylOLAdRfTjO8RKXxxeOrq4Xi8nDW3T17vj8rrwlylSvYAHU8ALknkJ9H7d7OsBimZ3pGnUYG70myan94r8pa/MjXneUbtdneCwbBwpq1VN1qVSGynllUAKCLcbX8ZzeRbb148Vw8u9Tv2/tjeyvchsErV8QoFeoMqre/dUzYkH+Mnj0AHjOhSnOJ53gnVWsVjUPDz5r5rze/dY2rhu9o1aY1z02Wx4HMpFj4ay3sTaaYmilZAVDXBVrBkdWKvTcAkBlZWB8RJgaU0qCrmKgDM2ZraXawBY+OgkslyIiSEREBMPvhXKYOuRf5MunGzEKfLQmZiQ9qn7phxuLSJ7It2fNO0sVc+fIch0H5S1mypduJ+g5CS97MAKeIbIAouTa1l9BykCsAVBPE+wI5TniXj3rMT1S9mfI3P4vXgOUjYg68TKcM+VTe2p/IS5RotUOnv8A5k80Kyl4HM5CqCWYgAWuSTpy853Ts83e+xYUBgO9qHPUIGoJGiE31y6i/nNH3G2QtIhj8T8jbh5Tq2APwy9I9XdwuPl/ynulRETV2kREBERAREQEREBETwmAJlD1LSio8iVqkgXqmIkZ8XIVerMfVrmQMycXKlxMwC1zJdByYGcp15JR5i6EnURAlieylZVLBERASPjaeZSJIgwOQb7buZyWA1nNq+Hem1jPpTaWzw44Tn+8W6ga5AmF6OTLi31hy2liGvpYC3K97+/1mb2RhyzCS6e6dTNa03jd3djLa4lK0mWNMU7TN3MAQBN3wyWEj4HAhBJs6IjTupXRERLLkREBERAREQEREBKGlcSBGdZFq05kCsttTkDE1aEivg7zOGjKe4gYVMFJVHDTJChLi0YEejRkumkqVJVJCIiSEREBERAGR6uEVuUkRAgrstOklU6IXgJciNI0REQkiIgIiICIiAiIgIiICIiAiIgeWi0RIHsREkIiICIiAiIgIiICIiAiIgIiICIiAiIgIiICIiA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844" name="AutoShape 4" descr="data:image/jpeg;base64,/9j/4AAQSkZJRgABAQAAAQABAAD/2wCEAAkGBxMSEhMUERQWFhUVFBgVFxUXFBgVFRUVGBQWGBYUFBUYHCghGBolGxUUITEhJSksLi4uGB8zOTMsNygtLisBCgoKDg0OGhAQGywlICYtLDQ3NzcsLCwtLSwsLCwsLCwtMSwsLCwsLCwsLS0sLCwsNCwsLiwsLCwsLCwsLCwsLP/AABEIAMUBAAMBIgACEQEDEQH/xAAcAAEAAQUBAQAAAAAAAAAAAAAABAIDBQYHAQj/xAA8EAACAQIDBQYDBQcEAwAAAAABAgADEQQSIQUGMUFRBxNhcYGRIjKhFCNSscEzQmJygtHhQ5Ki8Bey8f/EABoBAQADAQEBAAAAAAAAAAAAAAABAgMEBQb/xAAuEQEAAgIABAQDCAMAAAAAAAAAAQIDEQQSITEFE0FRFGGxIzJCcYGRoeEiwfH/2gAMAwEAAhEDEQA/AO4xEQEREBERAREQEREBERAREQEREBERAREQEREBERAREQEREBES1iK6opZzZQCSTwAAvrAuxOe1+0g1DR+yUSytUykVLq5TNlLIo4X4i/tOhStbxbsiLRPYiIlkkREBERAREQEREBERAREQEREBERAREQEREBERAREQEREBNa3828uFwzajvKgKqOgt8TW8B9Zd3q3qo4JDmYGoR8Kc78i3QTi218fWxuIQ1ic1VgFQBjlQnRioByqPrMMmT8Ne7DLk/DXv9G7dmG7OYjEVRYA3UePj+ftOpyBsPCGlRRLqbKNVUrfxIJOsnzSleWummOkUrqCIiXXIiICIiAiIgIiICIiAiIgIiICIiAiIgIiICIiB4TBYWvfTjflbreYPb29NDCq1zncfuLxvw+I8F1mibL2Zi8eGADUqBYkFmawF72UX148OUytl1Oo6ypa+ukdZbhtzfzCYe4D96/4afxa+LcB9ZqeI3t2hjCRh6TU0t/pqWf1e2noBNs2LuNhcOAWXvG/E/D0X+95m66NbLSAUeAsB5CV5MlvvTr8mc1yW7zr8nLdkbuPXZalZHD3Ng+YMTcgl1b3nSdh7Cp4dbhRnb5mtqfC8k4DZ4p6k3Y85Nl8eOKQvjxxUiImjQiIgIiICIiAiIgIiICIiAiIgIiICIiAiIgIiICY/bm1qeFotVqmwA0HNjyA8ZXtLalKhTNSowAFx4kjkJoNDCVtq4rvKqn7LTPwi9lP8I/EeunrwmV766V7qXtMdI7qdztkVcbUOJxAIoHVELG7EcCdNR1J4zpaIFAAAAGgA0A8p5SphQFUAACwA4AdBK5alOSNJrXUPCJ7ES6xERAREQEREBERARKFqA6AgnpeVwEREBERAREQEREBERAREQEREBIO09pLRGurEEgXA0HM3PDUS3trbNPDJmc620W/HxPQeM0rB7MfatVa1UWoo1w5Fmcj92n+FfH9ZhkyTvkp3+jO19TqO6jZu79TH1e9qt91mJbiCzX4LytOiYTDJSQJTGVV4AcpXRpBVCqAABYAcAJXL48cUj5rVrEdfUiImixERAREQEREBERAREQLdegrizqGHQi8xWMWvhxmpXq0xxpsbuo/hY6t6nTxmZiVtXYxex9vUMSPu3GYaMhNmU+Kmx+kyk03fXdMVVavhwUrqCfh0Ljppz8Oc0nYXaPWw7ZKw7xAfiUn4gPxIf0mM5ppPLeETOnaIkLY+1aWKpLVoOGRufMHmrDkfCU7Q2jkFkCu2YAjNbKOZbyHLnNuaNbTtOJngcEkAi44jpz1mIr565ADFAGuCvzcCLknwJ08Z4d1cHoWohiP3nZnY+LMxJJ8TI5pnsje+zNRMVV2zhMOuVq9NQulu8zEeFrkzC43tGwSfKzVP5VsPdrSLZaV7yTMR3bfE5nX7VQzZaFDMeQuXY/0qJ6m8G16/7LC1AD1QUR53q2Mz+Ir+GJn9FPNr6dXS5Fr7Rop89RB5sL+00NN2tqVzevWp016Z2qt7DT6zIYbs8T/WxFV/BQqD63P1jzMs9q/vJzWntDNYjezCJ/qX/lB/WYDafaENVw9O55M5H/qP7zKJuLgV1ZGNhclqr++hE1jdfcqnXq1MTUP3RdlSjmchU4gatxKkXPna3GZ3nPuK7iN+ylvNnp0V7t7EqbRb7Timbus2i3/akdeijh+U6RRpKihVACqLADQADgBLWBwSUUCUlyovBRew8r8JIm+LFFI+bSlIrBERNVyIiAiIgIiICIiAiIgIiICYHePe3D4MWqNmqW0prq39X4R5zEb8b5jDqaVBgap0LDXJ5dW/Kciqs1RizsSSSSSbkm+tzKWv7Pc8O8InPHmZelf5n+m4bX7TcU9+5CUVHO2dvUtp9Jz3F7TNSozsAzMSSxVRcnibARtLEXIReC8fEy3RpCcd5m8vo8fBcPSNUpH7bn+Wf3U3vq4Iv3ajK6FcoNgHPy1OB1H6yZsjedsNU7wC4c3dSb5vEk8W8ZrNSoBoAJbbEcrXHMX4j/vOVmOmtuTjvC8WWk2pGrfV1Srv2lk+zjvqtUGyAZivLUcje458OEundjaeN+LEVu5Q/uEkkD+RdB9JrG5W/tHBHK2EVUbjVQfe+pYnMPC87JsTbVDF0+8w751vY6EEHoQdRNMdK5PvT+j4asbmerTsJ2T4ca1q9aofAqg/In6zJVt1tk4NC9anSAAuWrMahPkrk3PgBMd2jdoi4I9xhsr4gj4idVogjS4HFze4HLieV+MVto1qrlq7tUY/vsxYnU6E8hqfKaTFK9Kwyy5qU6RG5dixHaRgqAy4OgW/lVaNPw5X/wCMhP2oVyCVoUvVmNvPhOU99YX4g+4PgZaO0mXnpyP6GOa3u5viMs9nYsH2rWNq9DS9i1N9QPBWGvuJv2x9rUcVTFSg4dT6FT+FgdQZ8wDGF+F/Man1A5TY9yN5X2fiQ7X7pwVqJmtcWuHt1HlzI5yYy67tMXEW3q7vG8dfJhqpva65f93w/rLux8IKVJVXoCSOZIH+B6TUtq4nEY58ElM0qdGvmrhrGpUC0lBUkaLqXUW6EzBYntExDFqSmmjK7L3mT9ooJCsqsxCk24G8c0c/PPs6r5a06y6vE4Nitv4hj95iXN+Rc29ANB6SnD7xYhNVr1BbXR2t9dOUv5vyYfGV9ne4nKtj9oeIFu9C1V6kZG9wLfSb9sTeGjitEazgXNNtGHW34h4j6S8XiW9M1L9mXiIlmpERAREQEREBERA16vgtoIxFHE0WQsSO/osaiAm+TNTZQwHK4Bt7znW+XaFVOfDUi3e06jpVqLZEYKxX7tFZmynxbSdO3w2h9nwWJq5spWi2VuYdhlp28cxWfKNWuynMDrOfLuOkS9nw+KT9rkrExE+0R/1sFTaFU6kD2P8AeWxta3ESNsjaedSrG7jrzHK0sYx+MwndZ7vpo4iLYoyY56JBq3JPU3nvfeMjE2EjVK3SUrv0VycRyR1ZHvJQ1UTGd4xkijgnYgcCeXE+0tNfeWPxlrdK1b7X3Cxhw9KpSUVUeklRWpnNoyhrZfmvr0mS3L2nidnYfFfdszBLhCp+cXAJHHQst/AGdN7OaLps3CrUJJFPQk3+HM2QX6ZcoHhaZ/E4daisjgFWFiDzE2rg1q1ZfD5McRe0xPu+RMZimd2eo5Z2YsxNyxJ1JJPOe0MVbr4azpu/nZJXBqVcCe9RjnNJv2wP8DH59OV/eclxdB6TFKqsjrxVlKsPMHUS3JpxWxeksu2IvwA/O568bSM+LYfIbX45QAfcCQadcdZdJHFTrzEjlZxTllK78kWLE8+JmX3ewD4mqKNJcz1NAPzJ6AcSeQmG2bs6rXcJRUsSbE8FXxZuAAm/4TFLsqk1HDOHxlYWr4heFFOIo0b8+rcefQLGoRNI7z2bXtbeNNmV8NRpKK32fCHDg58i95mTvGNgdfgGnUkcpzjaNUu7uotmYnLe4F2Jtm5+cpqVxZNL2DEknUnMbn8papv4ysblllyzefkpXG6i4Ab8RAYjzHA/nPKrVL3a734MD8P+PW0Yq3MC956t16jw5H05yYhnt62LZPmf0Xh7mS9k7Ur51dCylTcMpII9ZGXEIDqoB6gaf4k+hUB1BJ/7z/8AkvpMO0bnb2jFAU6ulbXgPhcAcR0OhuPabXPnvDY/IwZDYqQQ17EEc52zdbbS4ugrqbsPhcXFw443sANePCa1t6S9Lh83PGp7sxERLukiIgIiICIiBz/trqsuz1C3s2IRW/lCuwv/AFKs+e8VRn0x2o7Navs6uF1anaqB1CG7f8M0+cMQt5x5pmMm30nhta5OEmPWJn/TDPSZWBU2tMmXzkddLyJVQy7Q4k9B9YvO42cPXy7zWO0yv1mlNDDFzYep5DzmQ2BsWpjcRToUvmqNa54KLXZj4AAn0ndtj9luEooquWcjidBmPU8ZFKTPZpxHFY8dvtHEcBsh3IWkhZjpe2p8hNi3a3fZ8YMMoJqg/fNaww9MH4/67aDxInc6eCw+Co1Hp01RURnYgfEQqkm7cTwmE7M9hNh8O1XELbFYio9Sub3IPeMFQHoBr5ky8YOsbebxXitslfLxRyx/La8Jh1poiILKihVHQKAAPYS7ETqeSSFtTZFDErkxFGnVXo6Bva40k2IGhYzsg2VUYkUXS/JKrhfQEm0i/wDhjZw+U1h5urfmk6PPDI1Cs1iXKN99kYXZeFAolzWqnJSBYALzeplUAaA+5E5ilIj5tSep+pM2vfvbIxeJasf2aDu6K9VB1qf1G58gOk1um1zmY8eHj5CYTqZ6PMz2ibdOy6lMFNRwuNPQ2kGnTuSB/iZClUBUhfxm9x/Cv9pB4PER0YGLFgL+nWe0q1TLoC6jT5cwHhccJLxNIMvHh4zfew5rvjEIuuWkdRcA3qDyvYj2ka3OmmKnPblczqVV5qy/Uex4SmnUBPwk36KrX9lE+pThKf4E/wBo/tK0oqvyqB5ACaeXPu6/g/m+cdl7t43EH7vD1WB5uhVfR6gAHoZ1HcPdbG4Nszuio3z0sxe+nEWFgw66zoES0Ua4+HrSdkREu6CIiAiIgIiIHjC+h4ThG/HZtiMO9Srhk7zD3LALrUprxylOLAdRfTjO8RKXxxeOrq4Xi8nDW3T17vj8rrwlylSvYAHU8ALknkJ9H7d7OsBimZ3pGnUYG70myan94r8pa/MjXneUbtdneCwbBwpq1VN1qVSGynllUAKCLcbX8ZzeRbb148Vw8u9Tv2/tjeyvchsErV8QoFeoMqre/dUzYkH+Mnj0AHjOhSnOJ53gnVWsVjUPDz5r5rze/dY2rhu9o1aY1z02Wx4HMpFj4ay3sTaaYmilZAVDXBVrBkdWKvTcAkBlZWB8RJgaU0qCrmKgDM2ZraXawBY+OgkslyIiSEREBMPvhXKYOuRf5MunGzEKfLQmZiQ9qn7phxuLSJ7It2fNO0sVc+fIch0H5S1mypduJ+g5CS97MAKeIbIAouTa1l9BykCsAVBPE+wI5TniXj3rMT1S9mfI3P4vXgOUjYg68TKcM+VTe2p/IS5RotUOnv8A5k80Kyl4HM5CqCWYgAWuSTpy853Ts83e+xYUBgO9qHPUIGoJGiE31y6i/nNH3G2QtIhj8T8jbh5Tq2APwy9I9XdwuPl/ynulRETV2kREBERAREQEREBETwmAJlD1LSio8iVqkgXqmIkZ8XIVerMfVrmQMycXKlxMwC1zJdByYGcp15JR5i6EnURAlieylZVLBERASPjaeZSJIgwOQb7buZyWA1nNq+Hem1jPpTaWzw44Tn+8W6ga5AmF6OTLi31hy2liGvpYC3K97+/1mb2RhyzCS6e6dTNa03jd3djLa4lK0mWNMU7TN3MAQBN3wyWEj4HAhBJs6IjTupXRERLLkREBERAREQEREBKGlcSBGdZFq05kCsttTkDE1aEivg7zOGjKe4gYVMFJVHDTJChLi0YEejRkumkqVJVJCIiSEREBERAGR6uEVuUkRAgrstOklU6IXgJciNI0REQkiIgIiICIiAiIgIiICIiAiIgeWi0RIHsREkIiICIiAiIgIiICIiAiIgIiICIiAiIgIiICIiA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7" name="Picture 7" descr="C:\Documents and Settings\halo\Pulpit\k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71480"/>
            <a:ext cx="252053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Bookman Old Style" pitchFamily="18" charset="0"/>
              </a:rPr>
              <a:t>   Roman Czernecki był wybitnym pedagogiem                         i znawcą literatury polskiej, zwłaszcza okresu romantyzmu. Były uczeń Eugeniusz </a:t>
            </a:r>
            <a:r>
              <a:rPr lang="pl-PL" sz="2400" dirty="0" err="1" smtClean="0">
                <a:latin typeface="Bookman Old Style" pitchFamily="18" charset="0"/>
              </a:rPr>
              <a:t>Gradoń</a:t>
            </a:r>
            <a:r>
              <a:rPr lang="pl-PL" sz="2400" dirty="0" smtClean="0">
                <a:latin typeface="Bookman Old Style" pitchFamily="18" charset="0"/>
              </a:rPr>
              <a:t> pamięta lekcje </a:t>
            </a:r>
            <a:r>
              <a:rPr lang="pl-PL" sz="2400" dirty="0" smtClean="0">
                <a:latin typeface="Bookman Old Style" pitchFamily="18" charset="0"/>
              </a:rPr>
              <a:t>poświęcone </a:t>
            </a:r>
            <a:r>
              <a:rPr lang="pl-PL" sz="2400" i="1" dirty="0" smtClean="0">
                <a:latin typeface="Bookman Old Style" pitchFamily="18" charset="0"/>
              </a:rPr>
              <a:t>III części Dziadów </a:t>
            </a:r>
            <a:r>
              <a:rPr lang="pl-PL" sz="2400" dirty="0" smtClean="0">
                <a:latin typeface="Bookman Old Style" pitchFamily="18" charset="0"/>
              </a:rPr>
              <a:t>Adama Mickiewicza. Treść Wielkiej </a:t>
            </a:r>
            <a:r>
              <a:rPr lang="pl-PL" sz="2400" dirty="0" smtClean="0">
                <a:latin typeface="Bookman Old Style" pitchFamily="18" charset="0"/>
              </a:rPr>
              <a:t>Improwizacji </a:t>
            </a:r>
            <a:r>
              <a:rPr lang="pl-PL" sz="2400" dirty="0" smtClean="0">
                <a:latin typeface="Bookman Old Style" pitchFamily="18" charset="0"/>
              </a:rPr>
              <a:t>przedstawił w sposób zadziwiający i zaskakujący. Zaangażowanie w interpretację tego dzieła, uniesienie i błysk w oczach-tego nie da się ujrzeć nawet w teatrze.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Uniesienie…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dirty="0" smtClean="0">
                <a:latin typeface="Bookman Old Style" pitchFamily="18" charset="0"/>
              </a:rPr>
              <a:t>Spośród 23 nauczycieli, tylko sześciu miało kwalifikacje zawodowe. Krystyna Skuszanka, późniejszy reżyser i Wiesław Jażdżyński publicysta i literat, Malwa </a:t>
            </a:r>
            <a:r>
              <a:rPr lang="pl-PL" dirty="0" err="1" smtClean="0">
                <a:latin typeface="Bookman Old Style" pitchFamily="18" charset="0"/>
              </a:rPr>
              <a:t>Faszczowa</a:t>
            </a:r>
            <a:r>
              <a:rPr lang="pl-PL" dirty="0" smtClean="0">
                <a:latin typeface="Bookman Old Style" pitchFamily="18" charset="0"/>
              </a:rPr>
              <a:t> pedagog     i wspaniały wychowawca młodzieży internackiej. Ksiądz Cygan </a:t>
            </a:r>
            <a:r>
              <a:rPr lang="pl-PL" dirty="0" smtClean="0">
                <a:latin typeface="Bookman Old Style" pitchFamily="18" charset="0"/>
              </a:rPr>
              <a:t>szkolny katecheta. </a:t>
            </a:r>
            <a:r>
              <a:rPr lang="pl-PL" dirty="0" smtClean="0">
                <a:latin typeface="Bookman Old Style" pitchFamily="18" charset="0"/>
              </a:rPr>
              <a:t>Zofia Starowieyska obejmuje naukę języka </a:t>
            </a:r>
            <a:r>
              <a:rPr lang="pl-PL" dirty="0" smtClean="0">
                <a:latin typeface="Bookman Old Style" pitchFamily="18" charset="0"/>
              </a:rPr>
              <a:t>francuskiego </a:t>
            </a:r>
            <a:r>
              <a:rPr lang="pl-PL" dirty="0" smtClean="0">
                <a:latin typeface="Bookman Old Style" pitchFamily="18" charset="0"/>
              </a:rPr>
              <a:t>oraz przygodnie napotkany biolog bez danych osobowych.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latin typeface="Monotype Corsiva" pitchFamily="66" charset="0"/>
              </a:rPr>
              <a:t>K</a:t>
            </a:r>
            <a:r>
              <a:rPr lang="pl-PL" b="1" dirty="0" smtClean="0">
                <a:latin typeface="Monotype Corsiva" pitchFamily="66" charset="0"/>
              </a:rPr>
              <a:t>adra </a:t>
            </a:r>
            <a:r>
              <a:rPr lang="pl-PL" b="1" dirty="0" smtClean="0">
                <a:latin typeface="Monotype Corsiva" pitchFamily="66" charset="0"/>
              </a:rPr>
              <a:t>nauczycielska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2400" dirty="0" smtClean="0">
                <a:latin typeface="Bookman Old Style" pitchFamily="18" charset="0"/>
              </a:rPr>
              <a:t>Młodzież została podzielona na dwie grupy, ponieważ była bardzo różnorodna: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Bookman Old Style" pitchFamily="18" charset="0"/>
              </a:rPr>
              <a:t>Pierwsza grupa to: partyzanci, dowódcy drużyn, podoficerowie wszystkich stopni, inwalidzi, żołnierze AK, odznaczeni żołnierze jak również blagierzy i awanturnicy, niektórzy byli nawet żonaci.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Bookman Old Style" pitchFamily="18" charset="0"/>
              </a:rPr>
              <a:t>Drugą grupę stanowiła młodzież w normalnym wieku szkolnym. Większość </a:t>
            </a:r>
            <a:r>
              <a:rPr lang="pl-PL" sz="2400" dirty="0" smtClean="0">
                <a:latin typeface="Bookman Old Style" pitchFamily="18" charset="0"/>
              </a:rPr>
              <a:t>miała </a:t>
            </a:r>
            <a:r>
              <a:rPr lang="pl-PL" sz="2400" dirty="0" smtClean="0">
                <a:latin typeface="Bookman Old Style" pitchFamily="18" charset="0"/>
              </a:rPr>
              <a:t>pochodzenie chłopskie, lecz </a:t>
            </a:r>
            <a:r>
              <a:rPr lang="pl-PL" sz="2400" dirty="0" smtClean="0">
                <a:latin typeface="Bookman Old Style" pitchFamily="18" charset="0"/>
              </a:rPr>
              <a:t>była ona </a:t>
            </a:r>
            <a:r>
              <a:rPr lang="pl-PL" sz="2400" dirty="0" smtClean="0">
                <a:latin typeface="Bookman Old Style" pitchFamily="18" charset="0"/>
              </a:rPr>
              <a:t>bardzo </a:t>
            </a:r>
            <a:r>
              <a:rPr lang="pl-PL" sz="2400" dirty="0" smtClean="0">
                <a:latin typeface="Bookman Old Style" pitchFamily="18" charset="0"/>
              </a:rPr>
              <a:t>pracowita </a:t>
            </a:r>
            <a:r>
              <a:rPr lang="pl-PL" sz="2400" dirty="0" smtClean="0">
                <a:latin typeface="Bookman Old Style" pitchFamily="18" charset="0"/>
              </a:rPr>
              <a:t>i </a:t>
            </a:r>
            <a:r>
              <a:rPr lang="pl-PL" sz="2400" dirty="0" smtClean="0">
                <a:latin typeface="Bookman Old Style" pitchFamily="18" charset="0"/>
              </a:rPr>
              <a:t>zdolna.</a:t>
            </a:r>
            <a:endParaRPr lang="pl-PL" sz="2400" dirty="0" smtClean="0">
              <a:latin typeface="Bookman Old Style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Wyrównane prawa uczniów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" y="5715000"/>
            <a:ext cx="7786688" cy="982663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pl-PL" dirty="0" smtClean="0"/>
              <a:t>    </a:t>
            </a:r>
            <a:r>
              <a:rPr lang="pl-PL" dirty="0" smtClean="0">
                <a:latin typeface="Bookman Old Style" pitchFamily="18" charset="0"/>
              </a:rPr>
              <a:t>Na świadectwie maturalnym Władysława Wrony z 1945r widnieje pieczęć: „Liceum i Gimnazjum Koedukacyjne im. Tadeusza Kościuszki w Szczekocinach”. 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3191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Świadectwo jednego z absolwentów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25603" name="Picture 2" descr="C:\Documents and Settings\halo\Moje dokumenty\Moje obrazy\Obraz\Obraz 1580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5" y="1070718"/>
            <a:ext cx="2828936" cy="457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286375"/>
            <a:ext cx="7615238" cy="10001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pl-PL" sz="1800" dirty="0" smtClean="0">
                <a:latin typeface="Bookman Old Style" pitchFamily="18" charset="0"/>
              </a:rPr>
              <a:t>     „Ukończyłem w cztery i pół miesiąca klasę </a:t>
            </a:r>
            <a:r>
              <a:rPr lang="pl-PL" sz="1800" dirty="0" smtClean="0">
                <a:latin typeface="Bookman Old Style" pitchFamily="18" charset="0"/>
              </a:rPr>
              <a:t>trzecią, miałem </a:t>
            </a:r>
            <a:r>
              <a:rPr lang="pl-PL" sz="1800" dirty="0" smtClean="0">
                <a:latin typeface="Bookman Old Style" pitchFamily="18" charset="0"/>
              </a:rPr>
              <a:t>jednomiesięczne wakacje, przez pół roku kończyłem klasę czwartą,  a w 1946r. zdałem tzw. małą maturę. Dopiero przedmaturalną klasę drugą kończyłem w ciągu całego roku szkolnego”- Eugeniusz </a:t>
            </a:r>
            <a:r>
              <a:rPr lang="pl-PL" sz="1800" dirty="0" err="1" smtClean="0">
                <a:latin typeface="Bookman Old Style" pitchFamily="18" charset="0"/>
              </a:rPr>
              <a:t>Gradoń</a:t>
            </a:r>
            <a:endParaRPr lang="pl-PL" sz="1800" dirty="0">
              <a:latin typeface="Bookman Old Style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Świadectwo Gimnazjum Ogólnokształcącego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26627" name="Picture 2" descr="C:\Documents and Settings\halo\Moje dokumenty\Moje obrazy\Obraz\Obraz 1578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571625"/>
            <a:ext cx="390366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dirty="0" smtClean="0">
                <a:latin typeface="Bookman Old Style" pitchFamily="18" charset="0"/>
              </a:rPr>
              <a:t>Po pięcioletnim pobycie w Szczekocinach  (1945-1950) profesor Roman Czernecki opuszcza miasto i </a:t>
            </a:r>
            <a:r>
              <a:rPr lang="pl-PL" dirty="0" smtClean="0">
                <a:latin typeface="Bookman Old Style" pitchFamily="18" charset="0"/>
              </a:rPr>
              <a:t>szkołę, </a:t>
            </a:r>
            <a:r>
              <a:rPr lang="pl-PL" dirty="0" smtClean="0">
                <a:latin typeface="Bookman Old Style" pitchFamily="18" charset="0"/>
              </a:rPr>
              <a:t>gdzie włożył ogrom pracy i wykazał się dużym zaangażowaniem. Pewnego razu odwiedza go wielki przyjaciel                   i były uczeń Józef Ozga-Michalski, proponując mu pracę kuratora w Zielonej Górze. </a:t>
            </a:r>
          </a:p>
          <a:p>
            <a:pPr>
              <a:buFont typeface="Wingdings 2" pitchFamily="18" charset="2"/>
              <a:buNone/>
            </a:pPr>
            <a:r>
              <a:rPr lang="pl-PL" dirty="0" smtClean="0">
                <a:latin typeface="Bookman Old Style" pitchFamily="18" charset="0"/>
              </a:rPr>
              <a:t>   </a:t>
            </a:r>
            <a:r>
              <a:rPr lang="pl-PL" sz="2800" i="1" dirty="0" smtClean="0">
                <a:latin typeface="Monotype Corsiva" pitchFamily="66" charset="0"/>
              </a:rPr>
              <a:t>„Odszedł dyrektor Czernecki, by w wielkim mieście organizować wielką naukę” </a:t>
            </a:r>
            <a:r>
              <a:rPr lang="pl-PL" i="1" dirty="0" smtClean="0">
                <a:latin typeface="Bookman Old Style" pitchFamily="18" charset="0"/>
              </a:rPr>
              <a:t>- Andrzej Orliński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I znów praca od podstaw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Książka - jako wspomnienie  </a:t>
            </a:r>
            <a:endParaRPr lang="pl-PL" b="1" dirty="0">
              <a:latin typeface="Monotype Corsiva" pitchFamily="66" charset="0"/>
            </a:endParaRPr>
          </a:p>
        </p:txBody>
      </p:sp>
      <p:sp>
        <p:nvSpPr>
          <p:cNvPr id="28674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50" y="1571625"/>
            <a:ext cx="5072068" cy="47577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6000" dirty="0" smtClean="0">
                <a:latin typeface="Bookman Old Style" pitchFamily="18" charset="0"/>
              </a:rPr>
              <a:t>    </a:t>
            </a:r>
            <a:r>
              <a:rPr lang="pl-PL" sz="9600" dirty="0" smtClean="0">
                <a:latin typeface="Bookman Old Style" pitchFamily="18" charset="0"/>
              </a:rPr>
              <a:t>Profesor Roman Czernecki opisał swoje losy w książce     </a:t>
            </a:r>
            <a:r>
              <a:rPr lang="pl-PL" sz="9600" i="1" dirty="0" smtClean="0">
                <a:latin typeface="Bookman Old Style" pitchFamily="18" charset="0"/>
              </a:rPr>
              <a:t>„Z Krzemieńca, Borysławia”.      </a:t>
            </a:r>
            <a:r>
              <a:rPr lang="pl-PL" sz="9600" dirty="0" smtClean="0">
                <a:latin typeface="Bookman Old Style" pitchFamily="18" charset="0"/>
              </a:rPr>
              <a:t>Są to wspomnienia opisane pięknym i barwnym językiem. Jeden z rozdziałów został poświęcony pięcioletniemu okresowi pracy na stanowisku dyrektora </a:t>
            </a:r>
            <a:r>
              <a:rPr lang="pl-PL" sz="9600" dirty="0" smtClean="0">
                <a:latin typeface="Bookman Old Style" pitchFamily="18" charset="0"/>
              </a:rPr>
              <a:t>szkoły w </a:t>
            </a:r>
            <a:r>
              <a:rPr lang="pl-PL" sz="9600" dirty="0" err="1" smtClean="0">
                <a:latin typeface="Bookman Old Style" pitchFamily="18" charset="0"/>
              </a:rPr>
              <a:t>Szczeko</a:t>
            </a:r>
            <a:r>
              <a:rPr lang="pl-PL" sz="9600" dirty="0" smtClean="0">
                <a:latin typeface="Bookman Old Style" pitchFamily="18" charset="0"/>
              </a:rPr>
              <a:t>-</a:t>
            </a:r>
            <a:r>
              <a:rPr lang="pl-PL" sz="9600" dirty="0" smtClean="0">
                <a:latin typeface="Bookman Old Style" pitchFamily="18" charset="0"/>
              </a:rPr>
              <a:t>  </a:t>
            </a:r>
            <a:r>
              <a:rPr lang="pl-PL" sz="9600" dirty="0" err="1" smtClean="0">
                <a:latin typeface="Bookman Old Style" pitchFamily="18" charset="0"/>
              </a:rPr>
              <a:t>cinach</a:t>
            </a:r>
            <a:r>
              <a:rPr lang="pl-PL" sz="9600" dirty="0" smtClean="0">
                <a:latin typeface="Bookman Old Style" pitchFamily="18" charset="0"/>
              </a:rPr>
              <a:t>. </a:t>
            </a:r>
            <a:r>
              <a:rPr lang="pl-PL" sz="9600" dirty="0" smtClean="0">
                <a:latin typeface="Bookman Old Style" pitchFamily="18" charset="0"/>
              </a:rPr>
              <a:t>Książka została wydana po śmierci </a:t>
            </a:r>
            <a:r>
              <a:rPr lang="pl-PL" sz="9600" dirty="0" smtClean="0">
                <a:latin typeface="Bookman Old Style" pitchFamily="18" charset="0"/>
              </a:rPr>
              <a:t>Profesora </a:t>
            </a:r>
            <a:r>
              <a:rPr lang="pl-PL" sz="9600" dirty="0" smtClean="0">
                <a:latin typeface="Bookman Old Style" pitchFamily="18" charset="0"/>
              </a:rPr>
              <a:t>Romana </a:t>
            </a:r>
            <a:r>
              <a:rPr lang="pl-PL" sz="9600" dirty="0" smtClean="0">
                <a:latin typeface="Bookman Old Style" pitchFamily="18" charset="0"/>
              </a:rPr>
              <a:t>Czerneckiego </a:t>
            </a:r>
            <a:r>
              <a:rPr lang="pl-PL" sz="9600" dirty="0" smtClean="0">
                <a:latin typeface="Bookman Old Style" pitchFamily="18" charset="0"/>
              </a:rPr>
              <a:t>przez </a:t>
            </a:r>
            <a:r>
              <a:rPr lang="pl-PL" sz="9600" dirty="0" smtClean="0">
                <a:latin typeface="Bookman Old Style" pitchFamily="18" charset="0"/>
              </a:rPr>
              <a:t>córkę Teresę Irenę </a:t>
            </a:r>
            <a:r>
              <a:rPr lang="pl-PL" sz="9600" dirty="0" err="1" smtClean="0">
                <a:latin typeface="Bookman Old Style" pitchFamily="18" charset="0"/>
              </a:rPr>
              <a:t>Czernecką-Giełdzik</a:t>
            </a:r>
            <a:r>
              <a:rPr lang="pl-PL" sz="9600" dirty="0" smtClean="0">
                <a:latin typeface="Bookman Old Style" pitchFamily="18" charset="0"/>
              </a:rPr>
              <a:t> </a:t>
            </a:r>
            <a:r>
              <a:rPr lang="pl-PL" sz="9600" dirty="0" smtClean="0">
                <a:latin typeface="Bookman Old Style" pitchFamily="18" charset="0"/>
              </a:rPr>
              <a:t>i </a:t>
            </a:r>
            <a:r>
              <a:rPr lang="pl-PL" sz="9600" dirty="0" smtClean="0">
                <a:latin typeface="Bookman Old Style" pitchFamily="18" charset="0"/>
              </a:rPr>
              <a:t>syna Andrzeja Czerneckiego.</a:t>
            </a:r>
            <a:endParaRPr lang="pl-PL" sz="9600" dirty="0" smtClean="0">
              <a:latin typeface="Bookman Old Style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214942" y="5143512"/>
            <a:ext cx="3643338" cy="135731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1200" dirty="0" smtClean="0">
                <a:latin typeface="Bookman Old Style" pitchFamily="18" charset="0"/>
              </a:rPr>
              <a:t>      W książce Czernecki przytacza wiele szczegółów, faktów, nazwisk, sytuacji, które składają się w sumie na obraz mentalności określonej warstwy ,                         w dwudziestoleciu wysoko cenionej, posiadającej prestiż społeczny, dzisiaj zaś pozbawionej takiego przywileju.</a:t>
            </a:r>
            <a:endParaRPr lang="pl-PL" sz="1200" dirty="0">
              <a:latin typeface="Bookman Old Style" pitchFamily="18" charset="0"/>
            </a:endParaRPr>
          </a:p>
        </p:txBody>
      </p:sp>
      <p:pic>
        <p:nvPicPr>
          <p:cNvPr id="28676" name="Picture 2" descr="http://www.weltbild.pl/pub/mm/img/220/10910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27146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pl-PL" sz="2400" dirty="0" smtClean="0"/>
              <a:t>  </a:t>
            </a:r>
            <a:r>
              <a:rPr lang="pl-PL" sz="2400" dirty="0" smtClean="0"/>
              <a:t> </a:t>
            </a:r>
            <a:r>
              <a:rPr lang="pl-PL" sz="2200" dirty="0" smtClean="0">
                <a:latin typeface="Bookman Old Style" pitchFamily="18" charset="0"/>
              </a:rPr>
              <a:t>Roman </a:t>
            </a:r>
            <a:r>
              <a:rPr lang="pl-PL" sz="2200" dirty="0" smtClean="0">
                <a:latin typeface="Bookman Old Style" pitchFamily="18" charset="0"/>
              </a:rPr>
              <a:t>Czernecki to postać ponadczasowa. Wpisał się           w historię jako człowiek wielkiego talentu i ogromnego zaangażowania, organizator tajnego nauczania, wspaniały literat i niezastąpiony dyrektor. Swoją pracowitością zarażał młodzież, która chciała iść w jego ślady. Po wojnie otrzymał wiele odznaczeń: Krzyż Partyzancki, Krzyż Armii Krajowej, Krzyż Kawalerski Polonia </a:t>
            </a:r>
            <a:r>
              <a:rPr lang="pl-PL" sz="2200" dirty="0" err="1" smtClean="0">
                <a:latin typeface="Bookman Old Style" pitchFamily="18" charset="0"/>
              </a:rPr>
              <a:t>Restituta</a:t>
            </a:r>
            <a:r>
              <a:rPr lang="pl-PL" sz="2200" dirty="0" smtClean="0">
                <a:latin typeface="Bookman Old Style" pitchFamily="18" charset="0"/>
              </a:rPr>
              <a:t>, Medal Komisji Edukacji Narodowej, złote odznaki: Związku Nauczycielstwa Polskiego, Akademickiego Związku Sportowego i wiele dyplomów uznania. Jednak cenniejsze od odznaczeń dla </a:t>
            </a:r>
            <a:r>
              <a:rPr lang="pl-PL" sz="2200" dirty="0" smtClean="0">
                <a:latin typeface="Bookman Old Style" pitchFamily="18" charset="0"/>
              </a:rPr>
              <a:t>Profesora </a:t>
            </a:r>
            <a:r>
              <a:rPr lang="pl-PL" sz="2200" dirty="0" smtClean="0">
                <a:latin typeface="Bookman Old Style" pitchFamily="18" charset="0"/>
              </a:rPr>
              <a:t>Romana Czerneckiego były dowody szacunku i uznania okazywane mu przez uczniów. </a:t>
            </a:r>
            <a:r>
              <a:rPr lang="pl-PL" sz="2200" dirty="0" smtClean="0">
                <a:latin typeface="Bookman Old Style" pitchFamily="18" charset="0"/>
              </a:rPr>
              <a:t>                                         W </a:t>
            </a:r>
            <a:r>
              <a:rPr lang="pl-PL" sz="2200" dirty="0" smtClean="0">
                <a:latin typeface="Bookman Old Style" pitchFamily="18" charset="0"/>
              </a:rPr>
              <a:t>roku 2009 </a:t>
            </a:r>
            <a:r>
              <a:rPr lang="pl-PL" sz="2200" dirty="0" smtClean="0">
                <a:latin typeface="Bookman Old Style" pitchFamily="18" charset="0"/>
              </a:rPr>
              <a:t>syn Andrzej </a:t>
            </a:r>
            <a:r>
              <a:rPr lang="pl-PL" sz="2200" dirty="0" smtClean="0">
                <a:latin typeface="Bookman Old Style" pitchFamily="18" charset="0"/>
              </a:rPr>
              <a:t>Czernecki </a:t>
            </a:r>
            <a:r>
              <a:rPr lang="pl-PL" sz="2200" dirty="0" smtClean="0">
                <a:latin typeface="Bookman Old Style" pitchFamily="18" charset="0"/>
              </a:rPr>
              <a:t>powołał do życia </a:t>
            </a:r>
            <a:r>
              <a:rPr lang="pl-PL" sz="2200" dirty="0" smtClean="0">
                <a:latin typeface="Bookman Old Style" pitchFamily="18" charset="0"/>
              </a:rPr>
              <a:t>fundusz stypendialny imienia ojca, Romana Czerneckiego.</a:t>
            </a:r>
            <a:endParaRPr lang="pl-PL" sz="2200" dirty="0">
              <a:latin typeface="Bookman Old Style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Uznanie ważniejsze od nagród 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dirty="0" smtClean="0">
                <a:latin typeface="Bookman Old Style" pitchFamily="18" charset="0"/>
              </a:rPr>
              <a:t>„Zaprosiliśmy do szkoły wielu uczonych, działaczy społecznych, polityków i artystów. Przyjechał rektor UJ prof. dr Tadeusz Lehr-Spławiński z </a:t>
            </a:r>
            <a:r>
              <a:rPr lang="pl-PL" dirty="0" smtClean="0">
                <a:latin typeface="Bookman Old Style" pitchFamily="18" charset="0"/>
              </a:rPr>
              <a:t>wykładem   </a:t>
            </a:r>
            <a:r>
              <a:rPr lang="pl-PL" dirty="0" smtClean="0">
                <a:latin typeface="Bookman Old Style" pitchFamily="18" charset="0"/>
              </a:rPr>
              <a:t>o historii języków słowiańskich. Parokrotnie przyjeżdżał znakomity gawędziarz, kielecki poeta, były żołnierz Batalionów Chłopskich,                   Józef Ozga-Michalski, redaktor naczelny „Wsi” </a:t>
            </a:r>
            <a:r>
              <a:rPr lang="pl-PL" dirty="0" smtClean="0">
                <a:latin typeface="Bookman Old Style" pitchFamily="18" charset="0"/>
              </a:rPr>
              <a:t>            Jan </a:t>
            </a:r>
            <a:r>
              <a:rPr lang="pl-PL" dirty="0" smtClean="0">
                <a:latin typeface="Bookman Old Style" pitchFamily="18" charset="0"/>
              </a:rPr>
              <a:t>Aleksander Król. Wspaniałych, </a:t>
            </a:r>
            <a:r>
              <a:rPr lang="pl-PL" dirty="0" err="1" smtClean="0">
                <a:latin typeface="Bookman Old Style" pitchFamily="18" charset="0"/>
              </a:rPr>
              <a:t>niezapo</a:t>
            </a:r>
            <a:r>
              <a:rPr lang="pl-PL" dirty="0" smtClean="0">
                <a:latin typeface="Bookman Old Style" pitchFamily="18" charset="0"/>
              </a:rPr>
              <a:t>-</a:t>
            </a:r>
            <a:r>
              <a:rPr lang="pl-PL" dirty="0" smtClean="0">
                <a:latin typeface="Bookman Old Style" pitchFamily="18" charset="0"/>
              </a:rPr>
              <a:t>  </a:t>
            </a:r>
            <a:r>
              <a:rPr lang="pl-PL" dirty="0" err="1" smtClean="0">
                <a:latin typeface="Bookman Old Style" pitchFamily="18" charset="0"/>
              </a:rPr>
              <a:t>mnianych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przeżyć </a:t>
            </a:r>
            <a:r>
              <a:rPr lang="pl-PL" dirty="0" smtClean="0">
                <a:latin typeface="Bookman Old Style" pitchFamily="18" charset="0"/>
              </a:rPr>
              <a:t>dostarczyły nam recitale światowej sławy pianistki Haliny Czerny-Stefańskiej i śpiewaczki operowej Aliny Bolechowskiej, koncerty pianisty, dyrygenta i późniejszego dyrektora Filharmonii Wrocławskiej, Adama </a:t>
            </a:r>
            <a:r>
              <a:rPr lang="pl-PL" dirty="0" err="1" smtClean="0">
                <a:latin typeface="Bookman Old Style" pitchFamily="18" charset="0"/>
              </a:rPr>
              <a:t>Kopycińskiego</a:t>
            </a:r>
            <a:r>
              <a:rPr lang="pl-PL" dirty="0" smtClean="0">
                <a:latin typeface="Bookman Old Style" pitchFamily="18" charset="0"/>
              </a:rPr>
              <a:t>.” To słowa profesora Romana Czerneckiego („Z Krzemieńca, Borysławia…”)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Monotype Corsiva" pitchFamily="66" charset="0"/>
              </a:rPr>
              <a:t>„Zapraszamy ciekawych ludzi</a:t>
            </a:r>
            <a:r>
              <a:rPr lang="pl-PL" b="1" dirty="0" smtClean="0">
                <a:latin typeface="Monotype Corsiva" pitchFamily="66" charset="0"/>
              </a:rPr>
              <a:t>”                               Tradycja…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  </a:t>
            </a:r>
            <a:r>
              <a:rPr lang="pl-PL" sz="1700" dirty="0" smtClean="0"/>
              <a:t>  </a:t>
            </a:r>
            <a:r>
              <a:rPr lang="pl-PL" sz="1700" dirty="0" smtClean="0">
                <a:latin typeface="Bookman Old Style" pitchFamily="18" charset="0"/>
              </a:rPr>
              <a:t>Gimnazjum im. Romana Czerneckiego kontynuuje tę piękną </a:t>
            </a:r>
            <a:r>
              <a:rPr lang="pl-PL" sz="1700" dirty="0" smtClean="0">
                <a:latin typeface="Bookman Old Style" pitchFamily="18" charset="0"/>
              </a:rPr>
              <a:t>tradycję.               </a:t>
            </a:r>
          </a:p>
          <a:p>
            <a:pPr>
              <a:buNone/>
            </a:pPr>
            <a:r>
              <a:rPr lang="pl-PL" sz="1700" b="1" i="1" dirty="0" smtClean="0">
                <a:latin typeface="Bookman Old Style" pitchFamily="18" charset="0"/>
              </a:rPr>
              <a:t>   </a:t>
            </a:r>
          </a:p>
          <a:p>
            <a:pPr>
              <a:buNone/>
            </a:pPr>
            <a:r>
              <a:rPr lang="pl-PL" sz="1700" b="1" i="1" dirty="0" smtClean="0">
                <a:latin typeface="Bookman Old Style" pitchFamily="18" charset="0"/>
              </a:rPr>
              <a:t>    Naszymi </a:t>
            </a:r>
            <a:r>
              <a:rPr lang="pl-PL" sz="1700" b="1" i="1" dirty="0" smtClean="0">
                <a:latin typeface="Bookman Old Style" pitchFamily="18" charset="0"/>
              </a:rPr>
              <a:t>gośćmi byli min</a:t>
            </a:r>
            <a:r>
              <a:rPr lang="pl-PL" sz="1700" b="1" i="1" dirty="0" smtClean="0">
                <a:latin typeface="Bookman Old Style" pitchFamily="18" charset="0"/>
              </a:rPr>
              <a:t>:</a:t>
            </a:r>
          </a:p>
          <a:p>
            <a:pPr>
              <a:buNone/>
            </a:pPr>
            <a:r>
              <a:rPr lang="pl-PL" sz="1700" b="1" i="1" dirty="0">
                <a:latin typeface="Bookman Old Style" pitchFamily="18" charset="0"/>
              </a:rPr>
              <a:t> </a:t>
            </a:r>
            <a:endParaRPr lang="pl-PL" sz="1700" b="1" i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sz="1700" b="1" i="1" dirty="0">
                <a:latin typeface="Bookman Old Style" pitchFamily="18" charset="0"/>
              </a:rPr>
              <a:t> </a:t>
            </a:r>
            <a:r>
              <a:rPr lang="pl-PL" sz="1700" b="1" i="1" dirty="0" smtClean="0">
                <a:latin typeface="Bookman Old Style" pitchFamily="18" charset="0"/>
              </a:rPr>
              <a:t>  </a:t>
            </a:r>
            <a:r>
              <a:rPr lang="pl-PL" sz="1700" dirty="0" smtClean="0">
                <a:latin typeface="Bookman Old Style" pitchFamily="18" charset="0"/>
              </a:rPr>
              <a:t>- </a:t>
            </a:r>
            <a:r>
              <a:rPr lang="pl-PL" sz="1700" b="1" dirty="0" smtClean="0">
                <a:latin typeface="Bookman Old Style" pitchFamily="18" charset="0"/>
              </a:rPr>
              <a:t>Piotr Maciej </a:t>
            </a:r>
            <a:r>
              <a:rPr lang="pl-PL" sz="1700" b="1" dirty="0" err="1" smtClean="0">
                <a:latin typeface="Bookman Old Style" pitchFamily="18" charset="0"/>
              </a:rPr>
              <a:t>Przypkowki</a:t>
            </a:r>
            <a:r>
              <a:rPr lang="pl-PL" sz="1700" b="1" dirty="0" smtClean="0">
                <a:latin typeface="Bookman Old Style" pitchFamily="18" charset="0"/>
              </a:rPr>
              <a:t> </a:t>
            </a:r>
            <a:r>
              <a:rPr lang="pl-PL" sz="1700" dirty="0" smtClean="0">
                <a:latin typeface="Bookman Old Style" pitchFamily="18" charset="0"/>
              </a:rPr>
              <a:t>- Dyrektor Muzeum </a:t>
            </a:r>
            <a:r>
              <a:rPr lang="pl-PL" sz="1700" dirty="0" smtClean="0">
                <a:latin typeface="Bookman Old Style" pitchFamily="18" charset="0"/>
              </a:rPr>
              <a:t>Zegarów w </a:t>
            </a:r>
            <a:r>
              <a:rPr lang="pl-PL" sz="1700" dirty="0" smtClean="0">
                <a:latin typeface="Bookman Old Style" pitchFamily="18" charset="0"/>
              </a:rPr>
              <a:t>Jędrzejowie, </a:t>
            </a:r>
            <a:r>
              <a:rPr lang="pl-PL" sz="1700" dirty="0" smtClean="0">
                <a:latin typeface="Bookman Old Style" pitchFamily="18" charset="0"/>
              </a:rPr>
              <a:t>             </a:t>
            </a:r>
          </a:p>
          <a:p>
            <a:pPr>
              <a:buNone/>
            </a:pPr>
            <a:r>
              <a:rPr lang="pl-PL" sz="1700" dirty="0">
                <a:latin typeface="Bookman Old Style" pitchFamily="18" charset="0"/>
              </a:rPr>
              <a:t> </a:t>
            </a:r>
            <a:r>
              <a:rPr lang="pl-PL" sz="1700" dirty="0" smtClean="0">
                <a:latin typeface="Bookman Old Style" pitchFamily="18" charset="0"/>
              </a:rPr>
              <a:t>                                                 </a:t>
            </a:r>
            <a:r>
              <a:rPr lang="pl-PL" sz="1700" dirty="0" smtClean="0">
                <a:latin typeface="Bookman Old Style" pitchFamily="18" charset="0"/>
              </a:rPr>
              <a:t>trzeciego </a:t>
            </a:r>
            <a:r>
              <a:rPr lang="pl-PL" sz="1700" dirty="0" smtClean="0">
                <a:latin typeface="Bookman Old Style" pitchFamily="18" charset="0"/>
              </a:rPr>
              <a:t>co do wielkości na świecie</a:t>
            </a:r>
          </a:p>
          <a:p>
            <a:pPr>
              <a:buNone/>
            </a:pPr>
            <a:r>
              <a:rPr lang="pl-PL" sz="1700" dirty="0" smtClean="0">
                <a:latin typeface="Bookman Old Style" pitchFamily="18" charset="0"/>
              </a:rPr>
              <a:t>   - </a:t>
            </a:r>
            <a:r>
              <a:rPr lang="pl-PL" sz="1700" b="1" dirty="0" smtClean="0">
                <a:latin typeface="Bookman Old Style" pitchFamily="18" charset="0"/>
              </a:rPr>
              <a:t>Andrzej </a:t>
            </a:r>
            <a:r>
              <a:rPr lang="pl-PL" sz="1700" b="1" dirty="0" err="1" smtClean="0">
                <a:latin typeface="Bookman Old Style" pitchFamily="18" charset="0"/>
              </a:rPr>
              <a:t>Cempura</a:t>
            </a:r>
            <a:r>
              <a:rPr lang="pl-PL" sz="1700" b="1" dirty="0" smtClean="0">
                <a:latin typeface="Bookman Old Style" pitchFamily="18" charset="0"/>
              </a:rPr>
              <a:t> </a:t>
            </a:r>
            <a:r>
              <a:rPr lang="pl-PL" sz="1700" dirty="0" smtClean="0">
                <a:latin typeface="Bookman Old Style" pitchFamily="18" charset="0"/>
              </a:rPr>
              <a:t>– aktor teatru </a:t>
            </a:r>
            <a:r>
              <a:rPr lang="pl-PL" sz="1700" dirty="0" smtClean="0">
                <a:latin typeface="Bookman Old Style" pitchFamily="18" charset="0"/>
              </a:rPr>
              <a:t>im. Stefana Żeromskiego w </a:t>
            </a:r>
            <a:r>
              <a:rPr lang="pl-PL" sz="1700" dirty="0" smtClean="0">
                <a:latin typeface="Bookman Old Style" pitchFamily="18" charset="0"/>
              </a:rPr>
              <a:t>Kielcach</a:t>
            </a:r>
          </a:p>
          <a:p>
            <a:pPr>
              <a:buNone/>
            </a:pPr>
            <a:r>
              <a:rPr lang="pl-PL" sz="1700" dirty="0" smtClean="0">
                <a:latin typeface="Bookman Old Style" pitchFamily="18" charset="0"/>
              </a:rPr>
              <a:t>   - </a:t>
            </a:r>
            <a:r>
              <a:rPr lang="pl-PL" sz="1700" b="1" dirty="0" smtClean="0">
                <a:latin typeface="Bookman Old Style" pitchFamily="18" charset="0"/>
              </a:rPr>
              <a:t>Prof. Waldemar Furmanek </a:t>
            </a:r>
            <a:r>
              <a:rPr lang="pl-PL" sz="1700" dirty="0" smtClean="0">
                <a:latin typeface="Bookman Old Style" pitchFamily="18" charset="0"/>
              </a:rPr>
              <a:t>– wykładowca </a:t>
            </a:r>
            <a:r>
              <a:rPr lang="pl-PL" sz="1700" dirty="0" smtClean="0">
                <a:latin typeface="Bookman Old Style" pitchFamily="18" charset="0"/>
              </a:rPr>
              <a:t>na </a:t>
            </a:r>
            <a:r>
              <a:rPr lang="pl-PL" sz="1700" dirty="0" smtClean="0">
                <a:latin typeface="Bookman Old Style" pitchFamily="18" charset="0"/>
              </a:rPr>
              <a:t>Uniwersytecie Rzeszowskim</a:t>
            </a:r>
          </a:p>
          <a:p>
            <a:pPr>
              <a:buNone/>
            </a:pPr>
            <a:r>
              <a:rPr lang="pl-PL" sz="1700" dirty="0" smtClean="0">
                <a:latin typeface="Bookman Old Style" pitchFamily="18" charset="0"/>
              </a:rPr>
              <a:t>   - </a:t>
            </a:r>
            <a:r>
              <a:rPr lang="pl-PL" sz="1700" b="1" dirty="0" smtClean="0">
                <a:latin typeface="Bookman Old Style" pitchFamily="18" charset="0"/>
              </a:rPr>
              <a:t>Michał </a:t>
            </a:r>
            <a:r>
              <a:rPr lang="pl-PL" sz="1700" b="1" dirty="0" err="1" smtClean="0">
                <a:latin typeface="Bookman Old Style" pitchFamily="18" charset="0"/>
              </a:rPr>
              <a:t>Braum</a:t>
            </a:r>
            <a:r>
              <a:rPr lang="pl-PL" sz="1700" b="1" dirty="0" smtClean="0">
                <a:latin typeface="Bookman Old Style" pitchFamily="18" charset="0"/>
              </a:rPr>
              <a:t> </a:t>
            </a:r>
            <a:r>
              <a:rPr lang="pl-PL" sz="1700" dirty="0" smtClean="0">
                <a:latin typeface="Bookman Old Style" pitchFamily="18" charset="0"/>
              </a:rPr>
              <a:t>– prezes Regionalnego Centrum Wolontariatu w Kielcach</a:t>
            </a:r>
          </a:p>
          <a:p>
            <a:pPr>
              <a:buNone/>
            </a:pPr>
            <a:r>
              <a:rPr lang="pl-PL" sz="1700" dirty="0" smtClean="0">
                <a:latin typeface="Bookman Old Style" pitchFamily="18" charset="0"/>
              </a:rPr>
              <a:t>   </a:t>
            </a:r>
            <a:r>
              <a:rPr lang="pl-PL" sz="1700" b="1" dirty="0" smtClean="0">
                <a:latin typeface="Bookman Old Style" pitchFamily="18" charset="0"/>
              </a:rPr>
              <a:t>- Pierre Morawski z Francji </a:t>
            </a:r>
            <a:r>
              <a:rPr lang="pl-PL" sz="1700" dirty="0" smtClean="0">
                <a:latin typeface="Bookman Old Style" pitchFamily="18" charset="0"/>
              </a:rPr>
              <a:t>– student UJ</a:t>
            </a:r>
          </a:p>
          <a:p>
            <a:pPr>
              <a:buNone/>
            </a:pPr>
            <a:r>
              <a:rPr lang="pl-PL" sz="1700" dirty="0" smtClean="0">
                <a:latin typeface="Bookman Old Style" pitchFamily="18" charset="0"/>
              </a:rPr>
              <a:t>   - </a:t>
            </a:r>
            <a:r>
              <a:rPr lang="pl-PL" sz="1700" b="1" dirty="0" smtClean="0">
                <a:latin typeface="Bookman Old Style" pitchFamily="18" charset="0"/>
              </a:rPr>
              <a:t>P. Claudio </a:t>
            </a:r>
            <a:r>
              <a:rPr lang="pl-PL" sz="1700" b="1" dirty="0" err="1" smtClean="0">
                <a:latin typeface="Bookman Old Style" pitchFamily="18" charset="0"/>
              </a:rPr>
              <a:t>Peredo</a:t>
            </a:r>
            <a:r>
              <a:rPr lang="pl-PL" sz="1700" b="1" dirty="0" smtClean="0">
                <a:latin typeface="Bookman Old Style" pitchFamily="18" charset="0"/>
              </a:rPr>
              <a:t> </a:t>
            </a:r>
            <a:r>
              <a:rPr lang="pl-PL" sz="1700" dirty="0" smtClean="0">
                <a:latin typeface="Bookman Old Style" pitchFamily="18" charset="0"/>
              </a:rPr>
              <a:t>– misjonarz z Boliwii</a:t>
            </a:r>
          </a:p>
          <a:p>
            <a:pPr algn="just">
              <a:buNone/>
            </a:pPr>
            <a:r>
              <a:rPr lang="pl-PL" sz="1700" dirty="0" smtClean="0">
                <a:latin typeface="Bookman Old Style" pitchFamily="18" charset="0"/>
              </a:rPr>
              <a:t>   - </a:t>
            </a:r>
            <a:r>
              <a:rPr lang="pl-PL" sz="1700" b="1" dirty="0" smtClean="0">
                <a:latin typeface="Bookman Old Style" pitchFamily="18" charset="0"/>
              </a:rPr>
              <a:t>Leopold </a:t>
            </a:r>
            <a:r>
              <a:rPr lang="pl-PL" sz="1700" b="1" dirty="0" smtClean="0">
                <a:latin typeface="Bookman Old Style" pitchFamily="18" charset="0"/>
              </a:rPr>
              <a:t>Stawarz - </a:t>
            </a:r>
            <a:r>
              <a:rPr lang="pl-PL" sz="1700" dirty="0" smtClean="0">
                <a:latin typeface="Bookman Old Style" pitchFamily="18" charset="0"/>
              </a:rPr>
              <a:t>śpiewak operowy, solista </a:t>
            </a:r>
            <a:r>
              <a:rPr lang="pl-PL" sz="1700" dirty="0">
                <a:latin typeface="Bookman Old Style" pitchFamily="18" charset="0"/>
              </a:rPr>
              <a:t> </a:t>
            </a:r>
            <a:r>
              <a:rPr lang="pl-PL" sz="1700" dirty="0" smtClean="0">
                <a:latin typeface="Bookman Old Style" pitchFamily="18" charset="0"/>
              </a:rPr>
              <a:t>Teatru </a:t>
            </a:r>
            <a:r>
              <a:rPr lang="pl-PL" sz="1700" dirty="0" smtClean="0">
                <a:latin typeface="Bookman Old Style" pitchFamily="18" charset="0"/>
              </a:rPr>
              <a:t>Muzycznego </a:t>
            </a:r>
            <a:r>
              <a:rPr lang="pl-PL" sz="1700" dirty="0" smtClean="0">
                <a:latin typeface="Bookman Old Style" pitchFamily="18" charset="0"/>
              </a:rPr>
              <a:t>w Lub-</a:t>
            </a:r>
          </a:p>
          <a:p>
            <a:pPr algn="just">
              <a:buNone/>
            </a:pPr>
            <a:r>
              <a:rPr lang="pl-PL" sz="1700" dirty="0">
                <a:latin typeface="Bookman Old Style" pitchFamily="18" charset="0"/>
              </a:rPr>
              <a:t> </a:t>
            </a:r>
            <a:r>
              <a:rPr lang="pl-PL" sz="1700" dirty="0" smtClean="0">
                <a:latin typeface="Bookman Old Style" pitchFamily="18" charset="0"/>
              </a:rPr>
              <a:t>                                   linie                         </a:t>
            </a:r>
            <a:r>
              <a:rPr lang="pl-PL" sz="1700" dirty="0" smtClean="0">
                <a:latin typeface="Bookman Old Style" pitchFamily="18" charset="0"/>
              </a:rPr>
              <a:t>                                                                    -</a:t>
            </a:r>
            <a:r>
              <a:rPr lang="pl-PL" sz="1700" b="1" dirty="0" smtClean="0">
                <a:latin typeface="Bookman Old Style" pitchFamily="18" charset="0"/>
              </a:rPr>
              <a:t>Tadeusz </a:t>
            </a:r>
            <a:r>
              <a:rPr lang="pl-PL" sz="1700" b="1" dirty="0" smtClean="0">
                <a:latin typeface="Bookman Old Style" pitchFamily="18" charset="0"/>
              </a:rPr>
              <a:t>Stolarski </a:t>
            </a:r>
            <a:r>
              <a:rPr lang="pl-PL" sz="1700" dirty="0" smtClean="0">
                <a:latin typeface="Bookman Old Style" pitchFamily="18" charset="0"/>
              </a:rPr>
              <a:t>– publicysta, autor wielu opracowań o </a:t>
            </a:r>
            <a:r>
              <a:rPr lang="pl-PL" sz="1700" dirty="0" smtClean="0">
                <a:latin typeface="Bookman Old Style" pitchFamily="18" charset="0"/>
              </a:rPr>
              <a:t>tematyce min:               </a:t>
            </a:r>
          </a:p>
          <a:p>
            <a:pPr algn="just">
              <a:buNone/>
            </a:pPr>
            <a:r>
              <a:rPr lang="pl-PL" sz="1700" dirty="0">
                <a:latin typeface="Bookman Old Style" pitchFamily="18" charset="0"/>
              </a:rPr>
              <a:t> </a:t>
            </a:r>
            <a:r>
              <a:rPr lang="pl-PL" sz="1700" dirty="0" smtClean="0">
                <a:latin typeface="Bookman Old Style" pitchFamily="18" charset="0"/>
              </a:rPr>
              <a:t>                                    </a:t>
            </a:r>
            <a:r>
              <a:rPr lang="pl-PL" sz="1700" dirty="0" smtClean="0">
                <a:latin typeface="Bookman Old Style" pitchFamily="18" charset="0"/>
              </a:rPr>
              <a:t>„Znani </a:t>
            </a:r>
            <a:r>
              <a:rPr lang="pl-PL" sz="1700" dirty="0" smtClean="0">
                <a:latin typeface="Bookman Old Style" pitchFamily="18" charset="0"/>
              </a:rPr>
              <a:t>i nieznani ziemi jędrzejowskiej” cz. 1 i cz.2</a:t>
            </a:r>
          </a:p>
          <a:p>
            <a:pPr>
              <a:buNone/>
            </a:pPr>
            <a:r>
              <a:rPr lang="pl-PL" sz="1600" dirty="0" smtClean="0"/>
              <a:t> </a:t>
            </a: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5796"/>
            <a:ext cx="8229600" cy="1219200"/>
          </a:xfrm>
        </p:spPr>
        <p:txBody>
          <a:bodyPr/>
          <a:lstStyle/>
          <a:p>
            <a:pPr algn="ctr"/>
            <a:r>
              <a:rPr lang="pl-PL" dirty="0" smtClean="0"/>
              <a:t> </a:t>
            </a:r>
            <a:r>
              <a:rPr lang="pl-PL" b="1" dirty="0">
                <a:latin typeface="Monotype Corsiva" panose="03010101010201010101" pitchFamily="66" charset="0"/>
              </a:rPr>
              <a:t>i</a:t>
            </a:r>
            <a:r>
              <a:rPr lang="pl-PL" b="1" dirty="0" smtClean="0">
                <a:latin typeface="Monotype Corsiva" panose="03010101010201010101" pitchFamily="66" charset="0"/>
              </a:rPr>
              <a:t> kontynuacja</a:t>
            </a:r>
            <a:endParaRPr lang="pl-PL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219200"/>
          </a:xfrm>
        </p:spPr>
        <p:txBody>
          <a:bodyPr/>
          <a:lstStyle/>
          <a:p>
            <a:pPr algn="ctr"/>
            <a:r>
              <a:rPr lang="pl-PL" b="1" dirty="0" smtClean="0">
                <a:latin typeface="Monotype Corsiva" pitchFamily="66" charset="0"/>
              </a:rPr>
              <a:t>Dworek w Szczekocinach</a:t>
            </a:r>
            <a:endParaRPr lang="pl-PL" b="1" dirty="0">
              <a:latin typeface="Monotype Corsiva" pitchFamily="66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643438" y="1571612"/>
            <a:ext cx="4059936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          </a:t>
            </a:r>
            <a:r>
              <a:rPr lang="pl-PL" sz="9600" dirty="0" smtClean="0">
                <a:latin typeface="Bookman Old Style" pitchFamily="18" charset="0"/>
              </a:rPr>
              <a:t>„Ze Słupi przenosimy się do odległych </a:t>
            </a:r>
            <a:r>
              <a:rPr lang="pl-PL" sz="9600" dirty="0" smtClean="0">
                <a:latin typeface="Bookman Old Style" pitchFamily="18" charset="0"/>
              </a:rPr>
              <a:t>               o </a:t>
            </a:r>
            <a:r>
              <a:rPr lang="pl-PL" sz="9600" dirty="0" smtClean="0">
                <a:latin typeface="Bookman Old Style" pitchFamily="18" charset="0"/>
              </a:rPr>
              <a:t>10 km Szczekocin, </a:t>
            </a:r>
            <a:r>
              <a:rPr lang="pl-PL" sz="9600" dirty="0" smtClean="0">
                <a:latin typeface="Bookman Old Style" pitchFamily="18" charset="0"/>
              </a:rPr>
              <a:t>  do </a:t>
            </a:r>
            <a:r>
              <a:rPr lang="pl-PL" sz="9600" dirty="0" smtClean="0">
                <a:latin typeface="Bookman Old Style" pitchFamily="18" charset="0"/>
              </a:rPr>
              <a:t>opustoszałego zniszczonego </a:t>
            </a:r>
            <a:r>
              <a:rPr lang="pl-PL" sz="9600" dirty="0" smtClean="0">
                <a:latin typeface="Bookman Old Style" pitchFamily="18" charset="0"/>
              </a:rPr>
              <a:t>pałacu. </a:t>
            </a:r>
            <a:r>
              <a:rPr lang="pl-PL" sz="9600" dirty="0">
                <a:latin typeface="Bookman Old Style" pitchFamily="18" charset="0"/>
              </a:rPr>
              <a:t>O</a:t>
            </a:r>
            <a:r>
              <a:rPr lang="pl-PL" sz="9600" dirty="0" smtClean="0">
                <a:latin typeface="Bookman Old Style" pitchFamily="18" charset="0"/>
              </a:rPr>
              <a:t>dnawiamy </a:t>
            </a:r>
            <a:r>
              <a:rPr lang="pl-PL" sz="9600" dirty="0" smtClean="0">
                <a:latin typeface="Bookman Old Style" pitchFamily="18" charset="0"/>
              </a:rPr>
              <a:t>go                       i wznawiamy zajęcia lekcyjne. Czynny jest zespół szkół różnych typów: licea ogólnokształcące, pedagogiczne, szkoły zawodowe: ekonomiczna, rolnicza, samochodowa. Mnie mianują naczelnym dyrektorem.”</a:t>
            </a:r>
            <a:endParaRPr lang="pl-PL" sz="9600" dirty="0">
              <a:latin typeface="Bookman Old Style" pitchFamily="18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0" y="4572008"/>
            <a:ext cx="4488532" cy="1785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>
                <a:latin typeface="Bookman Old Style" panose="02050604050505020204" pitchFamily="18" charset="0"/>
              </a:rPr>
              <a:t>    Pałac w Szczekocinach. Obiekt klasycystyczny II połowy XVIII w. Został wybudowany z inicjatywy Franciszka     i Urszuli Dembińskich.</a:t>
            </a:r>
          </a:p>
          <a:p>
            <a:endParaRPr lang="pl-PL" sz="1600" dirty="0"/>
          </a:p>
        </p:txBody>
      </p:sp>
      <p:pic>
        <p:nvPicPr>
          <p:cNvPr id="4" name="Picture 2" descr="http://www.szczekociny.pl/upload/Palac%20Dembinskic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42912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21495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latin typeface="Monotype Corsiva" pitchFamily="66" charset="0"/>
              </a:rPr>
              <a:t>„Spieszmy się kochać ludzi, tak szybko odchodzą”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sz="3600" b="1" dirty="0" smtClean="0">
                <a:latin typeface="Monotype Corsiva" pitchFamily="66" charset="0"/>
              </a:rPr>
              <a:t>               </a:t>
            </a:r>
            <a:br>
              <a:rPr lang="pl-PL" sz="3600" b="1" dirty="0" smtClean="0">
                <a:latin typeface="Monotype Corsiva" pitchFamily="66" charset="0"/>
              </a:rPr>
            </a:br>
            <a:r>
              <a:rPr lang="pl-PL" sz="3600" b="1" dirty="0" smtClean="0">
                <a:latin typeface="Monotype Corsiva" pitchFamily="66" charset="0"/>
              </a:rPr>
              <a:t>ks. Jan Twardowski</a:t>
            </a:r>
            <a:endParaRPr lang="pl-PL" sz="3600" b="1" dirty="0">
              <a:latin typeface="Monotype Corsiva" pitchFamily="66" charset="0"/>
            </a:endParaRPr>
          </a:p>
        </p:txBody>
      </p:sp>
      <p:pic>
        <p:nvPicPr>
          <p:cNvPr id="19457" name="Picture 1" descr="C:\Documents and Settings\halo\Pulpit\ksiazka-roza-czerwon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5857916" cy="366119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82296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800" b="1" dirty="0" smtClean="0">
                <a:latin typeface="Monotype Corsiva" pitchFamily="66" charset="0"/>
              </a:rPr>
              <a:t>Dziękuję za uwagę  </a:t>
            </a:r>
            <a:endParaRPr lang="pl-PL" sz="4800" b="1" dirty="0">
              <a:latin typeface="Monotype Corsiva" pitchFamily="66" charset="0"/>
            </a:endParaRPr>
          </a:p>
        </p:txBody>
      </p:sp>
      <p:sp>
        <p:nvSpPr>
          <p:cNvPr id="31746" name="Symbol zastępczy tekstu 2"/>
          <p:cNvSpPr>
            <a:spLocks noGrp="1"/>
          </p:cNvSpPr>
          <p:nvPr>
            <p:ph sz="half" idx="1"/>
          </p:nvPr>
        </p:nvSpPr>
        <p:spPr>
          <a:xfrm>
            <a:off x="357158" y="5715016"/>
            <a:ext cx="4059936" cy="809612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latin typeface="Monotype Corsiva" pitchFamily="66" charset="0"/>
              </a:rPr>
              <a:t>Słupia, dn.11.11.2013r.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dirty="0" smtClean="0"/>
              <a:t>   </a:t>
            </a:r>
            <a:r>
              <a:rPr lang="pl-PL" b="1" dirty="0" smtClean="0">
                <a:latin typeface="Monotype Corsiva" pitchFamily="66" charset="0"/>
              </a:rPr>
              <a:t>Paulina Bratek uczennica klasy III B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Prezentację wykonała 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i="1" dirty="0" smtClean="0"/>
              <a:t>„Z Krzemieńca, Borysławia” – Roman Czernecki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„W poszukiwaniu szkolnych dni</a:t>
            </a:r>
            <a:r>
              <a:rPr lang="pl-PL" i="1" dirty="0" smtClean="0"/>
              <a:t>” – pod redakcją Tadeusza Stolarskiego.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„Z pokolenia na pokolenie” – pod redakcją Stanisława </a:t>
            </a:r>
            <a:r>
              <a:rPr lang="pl-PL" i="1" dirty="0" err="1" smtClean="0"/>
              <a:t>Nyczaja</a:t>
            </a:r>
            <a:r>
              <a:rPr lang="pl-PL" i="1" dirty="0" smtClean="0"/>
              <a:t>, Tadeusza Stolarskiego.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Echo </a:t>
            </a:r>
            <a:r>
              <a:rPr lang="pl-PL" i="1" dirty="0" smtClean="0"/>
              <a:t>Szczekocin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Źródła: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714488"/>
            <a:ext cx="7239000" cy="4251498"/>
          </a:xfrm>
        </p:spPr>
        <p:txBody>
          <a:bodyPr/>
          <a:lstStyle/>
          <a:p>
            <a:pPr>
              <a:buNone/>
            </a:pPr>
            <a:r>
              <a:rPr lang="pl-PL" sz="2400" dirty="0" smtClean="0">
                <a:latin typeface="Bookman Old Style" panose="02050604050505020204" pitchFamily="18" charset="0"/>
              </a:rPr>
              <a:t>  „Park porządkujemy, pałac odnawiamy, meblujemy i wznawiamy zajęcia szkolne.”</a:t>
            </a:r>
          </a:p>
          <a:p>
            <a:pPr>
              <a:buNone/>
            </a:pPr>
            <a:r>
              <a:rPr lang="pl-PL" sz="2400" dirty="0" smtClean="0">
                <a:latin typeface="Bookman Old Style" panose="02050604050505020204" pitchFamily="18" charset="0"/>
              </a:rPr>
              <a:t>   W 1945 roku Urząd Ziemski wyposażył szkołę w 13 ha gruntów ornych, park, 2,5 ha ogrodu, stawy rybne, młyny i gorzelnię.                     Tymi dobrami  gospodarzył sam            Roman Czernecki, który znakomicie wykorzystał to, co otrzymał, inwestując        w internat i szkołę</a:t>
            </a:r>
            <a:r>
              <a:rPr lang="pl-PL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1"/>
                </a:solidFill>
                <a:latin typeface="Monotype Corsiva" pitchFamily="66" charset="0"/>
              </a:rPr>
              <a:t>Zaczynamy nowe życie…</a:t>
            </a:r>
            <a:endParaRPr lang="pl-PL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2400" dirty="0" smtClean="0">
                <a:latin typeface="Bookman Old Style" pitchFamily="18" charset="0"/>
              </a:rPr>
              <a:t>Dyrektor Roman Czernecki wykazał się niezwykłą zdolnością organizacyjną. To dzięki niemu opuszczone sale i zaniedbana młodzież mogły ożyć na nowo. Z nim na czele profesorowie szczekocińskiej szkoły zasługują na szczególną pamięć za kształcenie i wychowanie głównie młodzieży chłopskiej w warunkach powojennej biedy. Dawali z siebie wszystko, co mieli                   najlepsze - wiedzę i doświadczenie.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 Poświęcenie – cecha dawno zapomniana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786314" y="5715016"/>
            <a:ext cx="3384550" cy="781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pl-PL" sz="1600" dirty="0" smtClean="0"/>
              <a:t>     Kościół pod wezwaniem świętego Bartłomieja w Szczekocinach </a:t>
            </a:r>
            <a:r>
              <a:rPr lang="pl-PL" sz="1600" dirty="0" smtClean="0">
                <a:latin typeface="Arial" charset="0"/>
              </a:rPr>
              <a:t>                     </a:t>
            </a:r>
            <a:r>
              <a:rPr lang="pl-PL" sz="1600" dirty="0" smtClean="0"/>
              <a:t>z I połowy XVII w.</a:t>
            </a:r>
          </a:p>
        </p:txBody>
      </p:sp>
      <p:sp>
        <p:nvSpPr>
          <p:cNvPr id="17410" name="Symbol zastępczy zawartości 2"/>
          <p:cNvSpPr>
            <a:spLocks noGrp="1"/>
          </p:cNvSpPr>
          <p:nvPr>
            <p:ph type="body" idx="2"/>
          </p:nvPr>
        </p:nvSpPr>
        <p:spPr>
          <a:xfrm>
            <a:off x="285720" y="2000240"/>
            <a:ext cx="4286250" cy="40005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15 marca 1945 roku rozpoczyna się nauka poprzedzona uczestnictwem we Mszy Świętej wszystkich profesorów i uczniów, którą odprawił ks. Jan Cygan.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Rok szkolny 1945 zakończył się 1-go sierpnia 1945 roku.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58246" cy="72705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0" dirty="0"/>
              <a:t>     </a:t>
            </a:r>
            <a:r>
              <a:rPr lang="pl-PL" sz="4200" b="0" dirty="0" smtClean="0">
                <a:solidFill>
                  <a:schemeClr val="tx1"/>
                </a:solidFill>
                <a:latin typeface="Monotype Corsiva" pitchFamily="66" charset="0"/>
              </a:rPr>
              <a:t>Modlitwa </a:t>
            </a:r>
            <a:r>
              <a:rPr lang="pl-PL" sz="4200" b="0" dirty="0">
                <a:solidFill>
                  <a:schemeClr val="tx1"/>
                </a:solidFill>
                <a:latin typeface="Monotype Corsiva" pitchFamily="66" charset="0"/>
              </a:rPr>
              <a:t>drogowskazem</a:t>
            </a:r>
          </a:p>
        </p:txBody>
      </p:sp>
      <p:pic>
        <p:nvPicPr>
          <p:cNvPr id="17412" name="Picture 2" descr="http://www.szczekociny.pl/upload/Kosciol%20Bartlomi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28257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pl-PL" dirty="0" smtClean="0"/>
              <a:t>    </a:t>
            </a:r>
            <a:r>
              <a:rPr lang="pl-PL" dirty="0" smtClean="0">
                <a:latin typeface="Bookman Old Style" pitchFamily="18" charset="0"/>
              </a:rPr>
              <a:t>W roku szkolnym 1945/1946 zostaje przygotowany plan dydaktyczny według nowoczesnych koncepcji dydaktycznych. To min:</a:t>
            </a:r>
          </a:p>
          <a:p>
            <a:pPr>
              <a:buFont typeface="Wingdings 2" pitchFamily="18" charset="2"/>
              <a:buNone/>
            </a:pPr>
            <a:r>
              <a:rPr lang="pl-PL" dirty="0" smtClean="0">
                <a:latin typeface="Bookman Old Style" pitchFamily="18" charset="0"/>
              </a:rPr>
              <a:t>   - dążenie do wychowania młodzieży w umiejętności zbiorowego współżycia i współpracy</a:t>
            </a:r>
          </a:p>
          <a:p>
            <a:pPr>
              <a:buFont typeface="Wingdings 2" pitchFamily="18" charset="2"/>
              <a:buNone/>
            </a:pPr>
            <a:r>
              <a:rPr lang="pl-PL" dirty="0" smtClean="0">
                <a:latin typeface="Bookman Old Style" pitchFamily="18" charset="0"/>
              </a:rPr>
              <a:t>   - wciąganie młodzieży w nurt </a:t>
            </a:r>
            <a:r>
              <a:rPr lang="pl-PL" dirty="0" smtClean="0">
                <a:latin typeface="Bookman Old Style" pitchFamily="18" charset="0"/>
              </a:rPr>
              <a:t>ogólnonarodowego </a:t>
            </a:r>
            <a:r>
              <a:rPr lang="pl-PL" dirty="0" smtClean="0">
                <a:latin typeface="Bookman Old Style" pitchFamily="18" charset="0"/>
              </a:rPr>
              <a:t>życia i pracy</a:t>
            </a:r>
          </a:p>
          <a:p>
            <a:pPr>
              <a:buFont typeface="Wingdings 2" pitchFamily="18" charset="2"/>
              <a:buNone/>
            </a:pPr>
            <a:r>
              <a:rPr lang="pl-PL" dirty="0" smtClean="0">
                <a:latin typeface="Bookman Old Style" pitchFamily="18" charset="0"/>
              </a:rPr>
              <a:t>   Oba te cele stawiały przed nauczycielami określone zadania poznania różnych form zbiorowego życia oraz nowego nurtu współczesnej rzeczywistości. Rozpoczęły się gorące dyskusje</a:t>
            </a:r>
            <a:r>
              <a:rPr lang="pl-PL" dirty="0" smtClean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Pedagogiczne aspiracje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  Wszyscy zgodzimy się z tym, że niekwestionowanym twórcą i kierownikiem tajnego nauczania był Roman Czernecki. Natomiast w zakresie nazewnictwa panuje już pełna dowolność. W przekazywanych nazwach tradycyjnie pojawiają się słowa </a:t>
            </a:r>
            <a:r>
              <a:rPr lang="pl-PL" dirty="0" smtClean="0">
                <a:latin typeface="Bookman Old Style" pitchFamily="18" charset="0"/>
              </a:rPr>
              <a:t>„gimnazjum”                 </a:t>
            </a:r>
            <a:r>
              <a:rPr lang="pl-PL" dirty="0" smtClean="0">
                <a:latin typeface="Bookman Old Style" pitchFamily="18" charset="0"/>
              </a:rPr>
              <a:t>i  </a:t>
            </a:r>
            <a:r>
              <a:rPr lang="pl-PL" dirty="0" smtClean="0">
                <a:latin typeface="Bookman Old Style" pitchFamily="18" charset="0"/>
              </a:rPr>
              <a:t>„liceum”. </a:t>
            </a:r>
            <a:r>
              <a:rPr lang="pl-PL" dirty="0" smtClean="0">
                <a:latin typeface="Bookman Old Style" pitchFamily="18" charset="0"/>
              </a:rPr>
              <a:t>Dość powszechnie w środowiskach wiejskich tajne komplety nazywano uniwersytetami ludowymi.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Jedna szkoła - wiele nazw</a:t>
            </a:r>
            <a:endParaRPr lang="pl-PL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85728"/>
            <a:ext cx="7686675" cy="635793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pl-PL" dirty="0" smtClean="0">
                <a:latin typeface="Bookman Old Style" pitchFamily="18" charset="0"/>
              </a:rPr>
              <a:t>   Ministerstwo Oświaty nadało szkole nazwę „Szczekocińskie Zakłady Naukowe”, profesor Wierzbowski w swoich publikacjach używa nazwy „Państwowe Gimnazjum i Liceum”. Stykamy się również z nazwą „Prywatne Liceum i Gimnazjum Wojewódzkiego Związku Samopomocy Chłopskiej w Szczekocinach”. Roman </a:t>
            </a:r>
            <a:r>
              <a:rPr lang="pl-PL" dirty="0" smtClean="0">
                <a:latin typeface="Bookman Old Style" pitchFamily="18" charset="0"/>
              </a:rPr>
              <a:t>Czernecki, </a:t>
            </a:r>
            <a:r>
              <a:rPr lang="pl-PL" dirty="0" smtClean="0">
                <a:latin typeface="Bookman Old Style" pitchFamily="18" charset="0"/>
              </a:rPr>
              <a:t>podpisując umowę o pracę     z </a:t>
            </a:r>
            <a:r>
              <a:rPr lang="pl-PL" dirty="0" err="1" smtClean="0">
                <a:latin typeface="Bookman Old Style" pitchFamily="18" charset="0"/>
              </a:rPr>
              <a:t>Madeyskim</a:t>
            </a:r>
            <a:r>
              <a:rPr lang="pl-PL" dirty="0" smtClean="0">
                <a:latin typeface="Bookman Old Style" pitchFamily="18" charset="0"/>
              </a:rPr>
              <a:t> zatrudnił go w „Zakładach Naukowych Związku Samopomocy Chłopskiej”, a Stradomskiego w „Prywatnej Szkole Średniej Stopnia Licealnego”. W latach 1946-1948 pisał o „Chłopskich Zakładach Naukowych                   i Zakładach Wychowawczo-Naukowych”.                  U dwóch różnych absolwentów na świadectwach widnieje pieczęć „Liceum i Gimnazjum Koedukacyjne” oraz „Prywatne Gimnazjum Związku Samopomocy Chłopskiej”.</a:t>
            </a: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74" y="1643063"/>
            <a:ext cx="5214967" cy="51149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pl-PL" dirty="0" smtClean="0"/>
              <a:t>    </a:t>
            </a:r>
            <a:r>
              <a:rPr lang="pl-PL" dirty="0" smtClean="0">
                <a:latin typeface="Bookman Old Style" pitchFamily="18" charset="0"/>
              </a:rPr>
              <a:t>Wśród powojennych dyrektorów szkoły średniej           w Szczekocinach szczególne miejsce zajmuje Roman Czernecki. Był to pedagog wielkiej miary. Zawsze dobrze się prezentował, miał donośny głos i uchodził za wspaniałego mówcę. Ale </a:t>
            </a:r>
            <a:r>
              <a:rPr lang="pl-PL" dirty="0" smtClean="0">
                <a:latin typeface="Bookman Old Style" pitchFamily="18" charset="0"/>
              </a:rPr>
              <a:t>tym, </a:t>
            </a:r>
            <a:r>
              <a:rPr lang="pl-PL" dirty="0" smtClean="0">
                <a:latin typeface="Bookman Old Style" pitchFamily="18" charset="0"/>
              </a:rPr>
              <a:t>czym najbardziej </a:t>
            </a:r>
            <a:r>
              <a:rPr lang="pl-PL" dirty="0" smtClean="0">
                <a:latin typeface="Bookman Old Style" pitchFamily="18" charset="0"/>
              </a:rPr>
              <a:t>imponował, </a:t>
            </a:r>
            <a:r>
              <a:rPr lang="pl-PL" dirty="0" smtClean="0">
                <a:latin typeface="Bookman Old Style" pitchFamily="18" charset="0"/>
              </a:rPr>
              <a:t>to jego wiedza. Z perspektywy czasu można śmiało powiedzieć,                 że była to postać niezwykła,                  o czym świadczy jego zawodowa kariera </a:t>
            </a:r>
            <a:r>
              <a:rPr lang="pl-PL" dirty="0" smtClean="0">
                <a:latin typeface="Bookman Old Style" pitchFamily="18" charset="0"/>
              </a:rPr>
              <a:t>nauczyciela i dyrektora.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500066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latin typeface="Monotype Corsiva" pitchFamily="66" charset="0"/>
              </a:rPr>
              <a:t>Imponujący człowiek                   i nauczyciel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21507" name="Picture 2" descr="http://www.efc.edu.pl/website/var/tmp/thumb_922__zoo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28688"/>
            <a:ext cx="325755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958</TotalTime>
  <Words>1410</Words>
  <Application>Microsoft Office PowerPoint</Application>
  <PresentationFormat>Pokaz na ekranie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Papier</vt:lpstr>
      <vt:lpstr>    „Umarłych wieczność dotąd trwa, dokąd pamięcią im się płaci.”                              W. Szymborska   </vt:lpstr>
      <vt:lpstr>Dworek w Szczekocinach</vt:lpstr>
      <vt:lpstr>Zaczynamy nowe życie…</vt:lpstr>
      <vt:lpstr> Poświęcenie – cecha dawno zapomniana</vt:lpstr>
      <vt:lpstr>     Modlitwa drogowskazem</vt:lpstr>
      <vt:lpstr>Pedagogiczne aspiracje</vt:lpstr>
      <vt:lpstr>Jedna szkoła - wiele nazw</vt:lpstr>
      <vt:lpstr>Prezentacja programu PowerPoint</vt:lpstr>
      <vt:lpstr>Imponujący człowiek                   i nauczyciel</vt:lpstr>
      <vt:lpstr>Uniesienie…</vt:lpstr>
      <vt:lpstr>Kadra nauczycielska</vt:lpstr>
      <vt:lpstr>Wyrównane prawa uczniów</vt:lpstr>
      <vt:lpstr>Świadectwo jednego z absolwentów</vt:lpstr>
      <vt:lpstr>Świadectwo Gimnazjum Ogólnokształcącego</vt:lpstr>
      <vt:lpstr>I znów praca od podstaw</vt:lpstr>
      <vt:lpstr>Książka - jako wspomnienie  </vt:lpstr>
      <vt:lpstr>Uznanie ważniejsze od nagród </vt:lpstr>
      <vt:lpstr>„Zapraszamy ciekawych ludzi”                               Tradycja…</vt:lpstr>
      <vt:lpstr> i kontynuacja</vt:lpstr>
      <vt:lpstr>„Spieszmy się kochać ludzi, tak szybko odchodzą”                 ks. Jan Twardowski</vt:lpstr>
      <vt:lpstr>Dziękuję za uwagę  </vt:lpstr>
      <vt:lpstr>Prezentację wykonała </vt:lpstr>
      <vt:lpstr>Źródła:</vt:lpstr>
    </vt:vector>
  </TitlesOfParts>
  <Company>Prywatny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Spieszmy się kochać ludzi,  tak szybko odchodzą.                                      ks. Jan Twardowski </dc:title>
  <dc:creator>Użytkownik</dc:creator>
  <cp:lastModifiedBy>Student</cp:lastModifiedBy>
  <cp:revision>103</cp:revision>
  <dcterms:created xsi:type="dcterms:W3CDTF">2013-11-02T17:42:37Z</dcterms:created>
  <dcterms:modified xsi:type="dcterms:W3CDTF">2013-11-14T09:50:15Z</dcterms:modified>
</cp:coreProperties>
</file>